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87" r:id="rId9"/>
    <p:sldId id="265" r:id="rId10"/>
    <p:sldId id="263"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0D26"/>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68" d="100"/>
          <a:sy n="68"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12/3/2023</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12/3/2023</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A463B0-4D8E-4898-8A28-9395CE87DEBF}"/>
              </a:ext>
            </a:extLst>
          </p:cNvPr>
          <p:cNvSpPr txBox="1"/>
          <p:nvPr/>
        </p:nvSpPr>
        <p:spPr>
          <a:xfrm>
            <a:off x="3052689" y="3240817"/>
            <a:ext cx="6105378" cy="369332"/>
          </a:xfrm>
          <a:prstGeom prst="rect">
            <a:avLst/>
          </a:prstGeom>
          <a:noFill/>
        </p:spPr>
        <p:txBody>
          <a:bodyPr wrap="square">
            <a:spAutoFit/>
          </a:bodyPr>
          <a:lstStyle/>
          <a:p>
            <a:endParaRPr lang="en-IN" dirty="0"/>
          </a:p>
        </p:txBody>
      </p:sp>
      <p:pic>
        <p:nvPicPr>
          <p:cNvPr id="8" name="Picture 7">
            <a:extLst>
              <a:ext uri="{FF2B5EF4-FFF2-40B4-BE49-F238E27FC236}">
                <a16:creationId xmlns:a16="http://schemas.microsoft.com/office/drawing/2014/main" id="{7CDCE4F8-2621-4CE5-A5BE-7AECCA02103D}"/>
              </a:ext>
            </a:extLst>
          </p:cNvPr>
          <p:cNvPicPr>
            <a:picLocks noChangeAspect="1"/>
          </p:cNvPicPr>
          <p:nvPr/>
        </p:nvPicPr>
        <p:blipFill>
          <a:blip r:embed="rId2"/>
          <a:stretch>
            <a:fillRect/>
          </a:stretch>
        </p:blipFill>
        <p:spPr>
          <a:xfrm>
            <a:off x="23445" y="0"/>
            <a:ext cx="6283569" cy="6858000"/>
          </a:xfrm>
          <a:prstGeom prst="rect">
            <a:avLst/>
          </a:prstGeom>
        </p:spPr>
      </p:pic>
      <p:sp>
        <p:nvSpPr>
          <p:cNvPr id="9" name="TextBox 8">
            <a:extLst>
              <a:ext uri="{FF2B5EF4-FFF2-40B4-BE49-F238E27FC236}">
                <a16:creationId xmlns:a16="http://schemas.microsoft.com/office/drawing/2014/main" id="{7F290FB8-EB84-452F-8062-5FCD533DA2DC}"/>
              </a:ext>
            </a:extLst>
          </p:cNvPr>
          <p:cNvSpPr txBox="1"/>
          <p:nvPr/>
        </p:nvSpPr>
        <p:spPr>
          <a:xfrm>
            <a:off x="6307014" y="1486491"/>
            <a:ext cx="6452381" cy="1938992"/>
          </a:xfrm>
          <a:prstGeom prst="rect">
            <a:avLst/>
          </a:prstGeom>
          <a:noFill/>
        </p:spPr>
        <p:txBody>
          <a:bodyPr wrap="square" rtlCol="0">
            <a:spAutoFit/>
          </a:bodyPr>
          <a:lstStyle/>
          <a:p>
            <a:r>
              <a:rPr lang="en-GB" sz="4000" dirty="0">
                <a:ln>
                  <a:solidFill>
                    <a:schemeClr val="accent1">
                      <a:lumMod val="50000"/>
                    </a:schemeClr>
                  </a:solidFill>
                </a:ln>
                <a:solidFill>
                  <a:schemeClr val="tx1">
                    <a:lumMod val="95000"/>
                    <a:lumOff val="5000"/>
                  </a:schemeClr>
                </a:solidFill>
                <a:latin typeface="Cooper Black" panose="0208090404030B020404" pitchFamily="18" charset="0"/>
              </a:rPr>
              <a:t>Greedy Algorithm for Decision Trees with Hypotheses</a:t>
            </a:r>
            <a:endParaRPr lang="en-IN" sz="4000" dirty="0">
              <a:ln>
                <a:solidFill>
                  <a:schemeClr val="accent1">
                    <a:lumMod val="50000"/>
                  </a:schemeClr>
                </a:solidFill>
              </a:ln>
              <a:solidFill>
                <a:schemeClr val="tx1">
                  <a:lumMod val="95000"/>
                  <a:lumOff val="5000"/>
                </a:schemeClr>
              </a:solidFill>
              <a:latin typeface="Cooper Black" panose="0208090404030B0204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934915"/>
          </a:xfrm>
        </p:spPr>
        <p:txBody>
          <a:bodyPr>
            <a:normAutofit/>
          </a:bodyPr>
          <a:lstStyle/>
          <a:p>
            <a:r>
              <a:rPr lang="en-US" dirty="0">
                <a:sym typeface="+mn-ea"/>
              </a:rPr>
              <a:t>   </a:t>
            </a:r>
            <a:r>
              <a:rPr lang="en-US" dirty="0">
                <a:latin typeface="Aharoni" panose="02010803020104030203" pitchFamily="2" charset="-79"/>
                <a:cs typeface="Aharoni" panose="02010803020104030203" pitchFamily="2" charset="-79"/>
                <a:sym typeface="+mn-ea"/>
              </a:rPr>
              <a:t>HOW DECISION TREE USE GREEDY ALGORITHM</a:t>
            </a:r>
            <a:endParaRPr lang="en-US"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609599" y="914399"/>
            <a:ext cx="6171029" cy="5753101"/>
          </a:xfrm>
        </p:spPr>
        <p:txBody>
          <a:bodyPr/>
          <a:lstStyle/>
          <a:p>
            <a:endParaRPr lang="en-US" sz="2000" dirty="0"/>
          </a:p>
          <a:p>
            <a:endParaRPr lang="en-US" sz="2000" dirty="0"/>
          </a:p>
          <a:p>
            <a:r>
              <a:rPr lang="en-US" sz="2000" dirty="0">
                <a:latin typeface="Comic Sans MS" panose="030F0702030302020204" pitchFamily="66" charset="0"/>
              </a:rPr>
              <a:t>So  greedy algorithm for this problem might involve selecting elements one by one based on a specific criterion at each step. Let's consider a greedy algorithm that chooses the element with the highest value at each step</a:t>
            </a:r>
          </a:p>
          <a:p>
            <a:r>
              <a:rPr lang="en-US" sz="2000" dirty="0">
                <a:latin typeface="Comic Sans MS" panose="030F0702030302020204" pitchFamily="66" charset="0"/>
              </a:rPr>
              <a:t>We can represent the decision-making process using a decision tree. At each level of the tree, the algorithm makes a decision by choosing the element with the highest value. The tree branches out based on the choices made at each step</a:t>
            </a:r>
          </a:p>
          <a:p>
            <a:r>
              <a:rPr lang="en-US" sz="2000" dirty="0">
                <a:latin typeface="Comic Sans MS" panose="030F0702030302020204" pitchFamily="66" charset="0"/>
              </a:rPr>
              <a:t>So when greedy approach is done the best split occurs at a particular step rather than looking ahead and making a split that will result in better prediction.</a:t>
            </a:r>
          </a:p>
        </p:txBody>
      </p:sp>
      <p:pic>
        <p:nvPicPr>
          <p:cNvPr id="5" name="Picture 4">
            <a:extLst>
              <a:ext uri="{FF2B5EF4-FFF2-40B4-BE49-F238E27FC236}">
                <a16:creationId xmlns:a16="http://schemas.microsoft.com/office/drawing/2014/main" id="{3E2B3A3C-F759-4024-8971-66B08E2D4EA3}"/>
              </a:ext>
            </a:extLst>
          </p:cNvPr>
          <p:cNvPicPr>
            <a:picLocks noChangeAspect="1"/>
          </p:cNvPicPr>
          <p:nvPr/>
        </p:nvPicPr>
        <p:blipFill>
          <a:blip r:embed="rId2"/>
          <a:stretch>
            <a:fillRect/>
          </a:stretch>
        </p:blipFill>
        <p:spPr>
          <a:xfrm>
            <a:off x="6893169" y="1104899"/>
            <a:ext cx="5298831" cy="57531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haroni" panose="02010803020104030203" pitchFamily="2" charset="-79"/>
                <a:cs typeface="Aharoni" panose="02010803020104030203" pitchFamily="2" charset="-79"/>
              </a:rPr>
              <a:t>Examples Problem</a:t>
            </a:r>
          </a:p>
        </p:txBody>
      </p:sp>
      <p:sp>
        <p:nvSpPr>
          <p:cNvPr id="3" name="Content Placeholder 2"/>
          <p:cNvSpPr>
            <a:spLocks noGrp="1"/>
          </p:cNvSpPr>
          <p:nvPr>
            <p:ph idx="1"/>
          </p:nvPr>
        </p:nvSpPr>
        <p:spPr/>
        <p:txBody>
          <a:bodyPr>
            <a:normAutofit/>
          </a:bodyPr>
          <a:lstStyle/>
          <a:p>
            <a:pPr marL="0" indent="0">
              <a:buNone/>
            </a:pPr>
            <a:r>
              <a:rPr lang="en-US"/>
              <a:t>                      </a:t>
            </a:r>
            <a:r>
              <a:rPr lang="en-US" sz="2000"/>
              <a:t>  </a:t>
            </a:r>
            <a:r>
              <a:rPr lang="en-US"/>
              <a:t>    </a:t>
            </a:r>
          </a:p>
        </p:txBody>
      </p:sp>
      <p:pic>
        <p:nvPicPr>
          <p:cNvPr id="4" name="Picture 3"/>
          <p:cNvPicPr>
            <a:picLocks noChangeAspect="1"/>
          </p:cNvPicPr>
          <p:nvPr/>
        </p:nvPicPr>
        <p:blipFill>
          <a:blip r:embed="rId2"/>
          <a:stretch>
            <a:fillRect/>
          </a:stretch>
        </p:blipFill>
        <p:spPr>
          <a:xfrm>
            <a:off x="838200" y="1825625"/>
            <a:ext cx="3147060" cy="1455420"/>
          </a:xfrm>
          <a:prstGeom prst="rect">
            <a:avLst/>
          </a:prstGeom>
        </p:spPr>
      </p:pic>
      <p:pic>
        <p:nvPicPr>
          <p:cNvPr id="5" name="Picture 4"/>
          <p:cNvPicPr>
            <a:picLocks noChangeAspect="1"/>
          </p:cNvPicPr>
          <p:nvPr/>
        </p:nvPicPr>
        <p:blipFill>
          <a:blip r:embed="rId3"/>
          <a:stretch>
            <a:fillRect/>
          </a:stretch>
        </p:blipFill>
        <p:spPr>
          <a:xfrm>
            <a:off x="5906770" y="1936115"/>
            <a:ext cx="3505200" cy="1234440"/>
          </a:xfrm>
          <a:prstGeom prst="rect">
            <a:avLst/>
          </a:prstGeom>
        </p:spPr>
      </p:pic>
      <p:sp>
        <p:nvSpPr>
          <p:cNvPr id="6" name="Text Box 5"/>
          <p:cNvSpPr txBox="1"/>
          <p:nvPr/>
        </p:nvSpPr>
        <p:spPr>
          <a:xfrm>
            <a:off x="146685" y="3356610"/>
            <a:ext cx="11837670" cy="3386455"/>
          </a:xfrm>
          <a:prstGeom prst="rect">
            <a:avLst/>
          </a:prstGeom>
          <a:noFill/>
        </p:spPr>
        <p:txBody>
          <a:bodyPr wrap="square" rtlCol="0" anchor="t">
            <a:noAutofit/>
          </a:bodyPr>
          <a:lstStyle/>
          <a:p>
            <a:pPr algn="l"/>
            <a:r>
              <a:rPr lang="en-US"/>
              <a:t> </a:t>
            </a:r>
            <a:r>
              <a:rPr lang="en-US" b="1"/>
              <a:t>Root Node</a:t>
            </a:r>
            <a:r>
              <a:rPr lang="en-US"/>
              <a:t>: Represents the entire set of activities.</a:t>
            </a:r>
          </a:p>
          <a:p>
            <a:pPr algn="l"/>
            <a:endParaRPr lang="en-US"/>
          </a:p>
          <a:p>
            <a:pPr algn="l"/>
            <a:r>
              <a:rPr lang="en-US"/>
              <a:t> </a:t>
            </a:r>
            <a:r>
              <a:rPr lang="en-US" b="1"/>
              <a:t>First Level</a:t>
            </a:r>
            <a:r>
              <a:rPr lang="en-US"/>
              <a:t>: The algorithm makes a decision to include or exclude an activity based on the earliest finish time. It selects      activity A with the earliest finish time of 3.</a:t>
            </a:r>
          </a:p>
          <a:p>
            <a:pPr algn="l"/>
            <a:endParaRPr lang="en-US"/>
          </a:p>
          <a:p>
            <a:pPr algn="l"/>
            <a:r>
              <a:rPr lang="en-US" b="1"/>
              <a:t>Second Level</a:t>
            </a:r>
            <a:r>
              <a:rPr lang="en-US"/>
              <a:t>: Now, the remaining activities are B, C, and D. The algorithm selects activity B with the earliest finish time of 5.</a:t>
            </a:r>
          </a:p>
          <a:p>
            <a:pPr algn="l"/>
            <a:endParaRPr lang="en-US"/>
          </a:p>
          <a:p>
            <a:pPr algn="l"/>
            <a:r>
              <a:rPr lang="en-US" b="1"/>
              <a:t>Third Level</a:t>
            </a:r>
            <a:r>
              <a:rPr lang="en-US"/>
              <a:t>: The algorithm continues to choose activities with the earliest finish time. At this point, it has two options: include activity C or exclude it. The decision tree shows both possibilities.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665" y="351692"/>
            <a:ext cx="11136923" cy="970671"/>
          </a:xfrm>
          <a:ln>
            <a:solidFill>
              <a:schemeClr val="accent3">
                <a:lumMod val="75000"/>
              </a:schemeClr>
            </a:solidFill>
          </a:ln>
        </p:spPr>
        <p:txBody>
          <a:bodyPr>
            <a:normAutofit fontScale="90000"/>
          </a:bodyPr>
          <a:lstStyle/>
          <a:p>
            <a:pPr algn="ctr"/>
            <a:r>
              <a:rPr lang="en-US" dirty="0">
                <a:latin typeface="Aharoni" panose="02010803020104030203" pitchFamily="2" charset="-79"/>
                <a:cs typeface="Aharoni" panose="02010803020104030203" pitchFamily="2" charset="-79"/>
                <a:sym typeface="+mn-ea"/>
              </a:rPr>
              <a:t>APPLICATION OF DECISION TREE WITH GREEDY APPROACH</a:t>
            </a:r>
            <a:endParaRPr lang="en-US"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255563" y="1553308"/>
            <a:ext cx="5840437" cy="4953000"/>
          </a:xfrm>
        </p:spPr>
        <p:txBody>
          <a:bodyPr/>
          <a:lstStyle/>
          <a:p>
            <a:pPr marL="0" indent="0">
              <a:buNone/>
            </a:pPr>
            <a:endParaRPr lang="en-US" dirty="0"/>
          </a:p>
          <a:p>
            <a:r>
              <a:rPr lang="en-US" dirty="0">
                <a:latin typeface="Comic Sans MS" panose="030F0702030302020204" pitchFamily="66" charset="0"/>
              </a:rPr>
              <a:t>Selection of Best Feature</a:t>
            </a:r>
          </a:p>
          <a:p>
            <a:r>
              <a:rPr lang="en-US" dirty="0">
                <a:latin typeface="Comic Sans MS" panose="030F0702030302020204" pitchFamily="66" charset="0"/>
              </a:rPr>
              <a:t>Recursive Splitting</a:t>
            </a:r>
          </a:p>
          <a:p>
            <a:r>
              <a:rPr lang="en-US" dirty="0">
                <a:latin typeface="Comic Sans MS" panose="030F0702030302020204" pitchFamily="66" charset="0"/>
              </a:rPr>
              <a:t>Decision Criteria</a:t>
            </a:r>
          </a:p>
          <a:p>
            <a:r>
              <a:rPr lang="en-US" dirty="0">
                <a:latin typeface="Comic Sans MS" panose="030F0702030302020204" pitchFamily="66" charset="0"/>
              </a:rPr>
              <a:t>Leaf Node Assignment</a:t>
            </a:r>
          </a:p>
          <a:p>
            <a:r>
              <a:rPr lang="en-US" dirty="0">
                <a:latin typeface="Comic Sans MS" panose="030F0702030302020204" pitchFamily="66" charset="0"/>
              </a:rPr>
              <a:t>Hypothesis Generation</a:t>
            </a:r>
          </a:p>
          <a:p>
            <a:r>
              <a:rPr lang="en-US" dirty="0">
                <a:latin typeface="Comic Sans MS" panose="030F0702030302020204" pitchFamily="66" charset="0"/>
              </a:rPr>
              <a:t>Prediction and Inference</a:t>
            </a:r>
            <a:endParaRPr lang="en-US" sz="2000" dirty="0">
              <a:latin typeface="Comic Sans MS" panose="030F0702030302020204" pitchFamily="66" charset="0"/>
            </a:endParaRPr>
          </a:p>
        </p:txBody>
      </p:sp>
      <p:pic>
        <p:nvPicPr>
          <p:cNvPr id="4" name="Picture 3">
            <a:extLst>
              <a:ext uri="{FF2B5EF4-FFF2-40B4-BE49-F238E27FC236}">
                <a16:creationId xmlns:a16="http://schemas.microsoft.com/office/drawing/2014/main" id="{6C3B204D-40EA-4466-9E88-8CD416B49154}"/>
              </a:ext>
            </a:extLst>
          </p:cNvPr>
          <p:cNvPicPr>
            <a:picLocks noChangeAspect="1"/>
          </p:cNvPicPr>
          <p:nvPr/>
        </p:nvPicPr>
        <p:blipFill>
          <a:blip r:embed="rId2"/>
          <a:stretch>
            <a:fillRect/>
          </a:stretch>
        </p:blipFill>
        <p:spPr>
          <a:xfrm>
            <a:off x="6509971" y="2489982"/>
            <a:ext cx="5222484" cy="38592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CART(Classification and Regression tree )</a:t>
            </a:r>
          </a:p>
        </p:txBody>
      </p:sp>
      <p:sp>
        <p:nvSpPr>
          <p:cNvPr id="3" name="Content Placeholder 2"/>
          <p:cNvSpPr>
            <a:spLocks noGrp="1"/>
          </p:cNvSpPr>
          <p:nvPr>
            <p:ph idx="1"/>
          </p:nvPr>
        </p:nvSpPr>
        <p:spPr/>
        <p:txBody>
          <a:bodyPr/>
          <a:lstStyle/>
          <a:p>
            <a:r>
              <a:rPr lang="en-US" dirty="0">
                <a:latin typeface="Comic Sans MS" panose="030F0702030302020204" pitchFamily="66" charset="0"/>
              </a:rPr>
              <a:t>We are going to see the approach selection of best feature.</a:t>
            </a:r>
          </a:p>
          <a:p>
            <a:r>
              <a:rPr lang="en-US" dirty="0">
                <a:latin typeface="Comic Sans MS" panose="030F0702030302020204" pitchFamily="66" charset="0"/>
              </a:rPr>
              <a:t>CART uses the greedy approach to select the feature that maximizes the information gain.</a:t>
            </a:r>
          </a:p>
          <a:p>
            <a:r>
              <a:rPr lang="en-US" dirty="0">
                <a:latin typeface="Comic Sans MS" panose="030F0702030302020204" pitchFamily="66" charset="0"/>
              </a:rPr>
              <a:t>It is used for generating classification tree</a:t>
            </a:r>
          </a:p>
          <a:p>
            <a:r>
              <a:rPr lang="en-US" dirty="0">
                <a:latin typeface="Comic Sans MS" panose="030F0702030302020204" pitchFamily="66" charset="0"/>
              </a:rPr>
              <a:t>It is used for binary classification</a:t>
            </a:r>
          </a:p>
          <a:p>
            <a:r>
              <a:rPr lang="en-US" dirty="0">
                <a:latin typeface="Comic Sans MS" panose="030F0702030302020204" pitchFamily="66" charset="0"/>
              </a:rPr>
              <a:t>Gini index used to decrease the impurity of from the root nodes </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atin typeface="Aharoni" panose="02010803020104030203" pitchFamily="2" charset="-79"/>
                <a:cs typeface="Aharoni" panose="02010803020104030203" pitchFamily="2" charset="-79"/>
              </a:rPr>
              <a:t>APPLICATION EXPLANATION WITH CART ALGORITHM</a:t>
            </a:r>
          </a:p>
        </p:txBody>
      </p:sp>
      <p:sp>
        <p:nvSpPr>
          <p:cNvPr id="3" name="Content Placeholder 2"/>
          <p:cNvSpPr>
            <a:spLocks noGrp="1"/>
          </p:cNvSpPr>
          <p:nvPr>
            <p:ph idx="1"/>
          </p:nvPr>
        </p:nvSpPr>
        <p:spPr>
          <a:xfrm>
            <a:off x="229772" y="1349888"/>
            <a:ext cx="10630486" cy="4953000"/>
          </a:xfrm>
        </p:spPr>
        <p:txBody>
          <a:bodyPr/>
          <a:lstStyle/>
          <a:p>
            <a:r>
              <a:rPr lang="en-US" sz="2400" dirty="0">
                <a:latin typeface="Comic Sans MS" panose="030F0702030302020204" pitchFamily="66" charset="0"/>
              </a:rPr>
              <a:t>So we have a dataset that includes information about different days and whether the soccer match is played based on weather condition.</a:t>
            </a:r>
          </a:p>
          <a:p>
            <a:r>
              <a:rPr lang="en-US" sz="2400" dirty="0">
                <a:latin typeface="Comic Sans MS" panose="030F0702030302020204" pitchFamily="66" charset="0"/>
              </a:rPr>
              <a:t>So dataset which includes information about different days and whether soccer match is played on those days . the features are for example Outlook , Temperature humidity and wind.</a:t>
            </a:r>
          </a:p>
          <a:p>
            <a:r>
              <a:rPr lang="en-US" sz="2400" dirty="0">
                <a:latin typeface="Comic Sans MS" panose="030F0702030302020204" pitchFamily="66" charset="0"/>
              </a:rPr>
              <a:t>Outlook - Sunny , Overcast and rainfall</a:t>
            </a:r>
          </a:p>
          <a:p>
            <a:r>
              <a:rPr lang="en-US" sz="2400" dirty="0">
                <a:latin typeface="Comic Sans MS" panose="030F0702030302020204" pitchFamily="66" charset="0"/>
              </a:rPr>
              <a:t>Temperature - hot , cold and mild</a:t>
            </a:r>
          </a:p>
          <a:p>
            <a:r>
              <a:rPr lang="en-US" sz="2400" dirty="0">
                <a:latin typeface="Comic Sans MS" panose="030F0702030302020204" pitchFamily="66" charset="0"/>
              </a:rPr>
              <a:t>Humidity - high and normal</a:t>
            </a:r>
          </a:p>
          <a:p>
            <a:r>
              <a:rPr lang="en-US" sz="2400" dirty="0">
                <a:latin typeface="Comic Sans MS" panose="030F0702030302020204" pitchFamily="66" charset="0"/>
              </a:rPr>
              <a:t>Wind - Weak and strong</a:t>
            </a:r>
          </a:p>
          <a:p>
            <a:r>
              <a:rPr lang="en-US" sz="2400" dirty="0">
                <a:latin typeface="Comic Sans MS" panose="030F0702030302020204" pitchFamily="66" charset="0"/>
              </a:rPr>
              <a:t>Decision - No and Yes</a:t>
            </a:r>
          </a:p>
          <a:p>
            <a:r>
              <a:rPr lang="en-US" sz="2400" dirty="0">
                <a:latin typeface="Comic Sans MS" panose="030F0702030302020204" pitchFamily="66" charset="0"/>
              </a:rPr>
              <a:t>Decision are like target variables to tell whether to play or not.</a:t>
            </a:r>
            <a:endParaRPr lang="en-US" sz="20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2415" y="189865"/>
            <a:ext cx="11667490" cy="6480810"/>
          </a:xfrm>
        </p:spPr>
        <p:txBody>
          <a:bodyPr/>
          <a:lstStyle/>
          <a:p>
            <a:r>
              <a:rPr lang="en-US" sz="1800" dirty="0"/>
              <a:t> </a:t>
            </a:r>
            <a:r>
              <a:rPr lang="en-US" sz="2400" dirty="0">
                <a:latin typeface="Aharoni" panose="02010803020104030203" pitchFamily="2" charset="-79"/>
                <a:cs typeface="Aharoni" panose="02010803020104030203" pitchFamily="2" charset="-79"/>
              </a:rPr>
              <a:t>From data , outlook , temperature , humidity , wind and target is decision</a:t>
            </a:r>
          </a:p>
          <a:p>
            <a:endParaRPr lang="en-US" sz="2400" dirty="0">
              <a:latin typeface="Aharoni" panose="02010803020104030203" pitchFamily="2" charset="-79"/>
              <a:cs typeface="Aharoni" panose="02010803020104030203" pitchFamily="2" charset="-79"/>
            </a:endParaRPr>
          </a:p>
          <a:p>
            <a:endParaRPr lang="en-US" sz="1800" dirty="0"/>
          </a:p>
          <a:p>
            <a:endParaRPr lang="en-US" sz="1800" dirty="0"/>
          </a:p>
        </p:txBody>
      </p:sp>
      <p:pic>
        <p:nvPicPr>
          <p:cNvPr id="8" name="Picture 7"/>
          <p:cNvPicPr>
            <a:picLocks noChangeAspect="1"/>
          </p:cNvPicPr>
          <p:nvPr/>
        </p:nvPicPr>
        <p:blipFill>
          <a:blip r:embed="rId2"/>
          <a:stretch>
            <a:fillRect/>
          </a:stretch>
        </p:blipFill>
        <p:spPr>
          <a:xfrm>
            <a:off x="1941342" y="1146175"/>
            <a:ext cx="7948246" cy="4931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74750"/>
            <a:ext cx="10972800" cy="4953000"/>
          </a:xfrm>
        </p:spPr>
        <p:txBody>
          <a:bodyPr/>
          <a:lstStyle/>
          <a:p>
            <a:pPr marL="0" indent="0">
              <a:buNone/>
            </a:pPr>
            <a:r>
              <a:rPr lang="en-US" sz="2000" dirty="0">
                <a:latin typeface="Comic Sans MS" panose="030F0702030302020204" pitchFamily="66" charset="0"/>
              </a:rPr>
              <a:t>Outlook is a nominal feature and it can take three value sunny , overcast and rain , so lets summarize the final decision for outlook features.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latin typeface="Comic Sans MS" panose="030F0702030302020204" pitchFamily="66" charset="0"/>
              </a:rPr>
              <a:t>Gini index is calculated for effective and best split from start node .</a:t>
            </a:r>
          </a:p>
          <a:p>
            <a:pPr marL="0" indent="0">
              <a:buNone/>
            </a:pPr>
            <a:endParaRPr lang="en-US" sz="2000" dirty="0">
              <a:latin typeface="Comic Sans MS" panose="030F0702030302020204" pitchFamily="66" charset="0"/>
            </a:endParaRPr>
          </a:p>
          <a:p>
            <a:pPr marL="0" indent="0">
              <a:buNone/>
            </a:pPr>
            <a:r>
              <a:rPr lang="en-US" sz="2000" dirty="0">
                <a:latin typeface="Comic Sans MS" panose="030F0702030302020204" pitchFamily="66" charset="0"/>
              </a:rPr>
              <a:t>Gini index formula : </a:t>
            </a:r>
          </a:p>
        </p:txBody>
      </p:sp>
      <p:graphicFrame>
        <p:nvGraphicFramePr>
          <p:cNvPr id="4" name="Table 3"/>
          <p:cNvGraphicFramePr/>
          <p:nvPr>
            <p:extLst>
              <p:ext uri="{D42A27DB-BD31-4B8C-83A1-F6EECF244321}">
                <p14:modId xmlns:p14="http://schemas.microsoft.com/office/powerpoint/2010/main" val="3483827277"/>
              </p:ext>
            </p:extLst>
          </p:nvPr>
        </p:nvGraphicFramePr>
        <p:xfrm>
          <a:off x="1828800" y="2132330"/>
          <a:ext cx="8531860" cy="1524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3029878">
                  <a:extLst>
                    <a:ext uri="{9D8B030D-6E8A-4147-A177-3AD203B41FA5}">
                      <a16:colId xmlns:a16="http://schemas.microsoft.com/office/drawing/2014/main" val="20001"/>
                    </a:ext>
                  </a:extLst>
                </a:gridCol>
                <a:gridCol w="1236052">
                  <a:extLst>
                    <a:ext uri="{9D8B030D-6E8A-4147-A177-3AD203B41FA5}">
                      <a16:colId xmlns:a16="http://schemas.microsoft.com/office/drawing/2014/main" val="20002"/>
                    </a:ext>
                  </a:extLst>
                </a:gridCol>
                <a:gridCol w="2132965">
                  <a:extLst>
                    <a:ext uri="{9D8B030D-6E8A-4147-A177-3AD203B41FA5}">
                      <a16:colId xmlns:a16="http://schemas.microsoft.com/office/drawing/2014/main" val="20003"/>
                    </a:ext>
                  </a:extLst>
                </a:gridCol>
              </a:tblGrid>
              <a:tr h="381000">
                <a:tc>
                  <a:txBody>
                    <a:bodyPr/>
                    <a:lstStyle/>
                    <a:p>
                      <a:pPr>
                        <a:buNone/>
                      </a:pPr>
                      <a:r>
                        <a:rPr lang="en-US"/>
                        <a:t>Outlook</a:t>
                      </a:r>
                    </a:p>
                  </a:txBody>
                  <a:tcPr/>
                </a:tc>
                <a:tc>
                  <a:txBody>
                    <a:bodyPr/>
                    <a:lstStyle/>
                    <a:p>
                      <a:pPr>
                        <a:buNone/>
                      </a:pPr>
                      <a:r>
                        <a:rPr lang="en-US"/>
                        <a:t>Yes</a:t>
                      </a:r>
                    </a:p>
                  </a:txBody>
                  <a:tcPr/>
                </a:tc>
                <a:tc>
                  <a:txBody>
                    <a:bodyPr/>
                    <a:lstStyle/>
                    <a:p>
                      <a:pPr>
                        <a:buNone/>
                      </a:pPr>
                      <a:r>
                        <a:rPr lang="en-US" dirty="0"/>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81000">
                <a:tc>
                  <a:txBody>
                    <a:bodyPr/>
                    <a:lstStyle/>
                    <a:p>
                      <a:pPr>
                        <a:buNone/>
                      </a:pPr>
                      <a:r>
                        <a:rPr lang="en-US"/>
                        <a:t>Sunny</a:t>
                      </a:r>
                    </a:p>
                  </a:txBody>
                  <a:tcPr/>
                </a:tc>
                <a:tc>
                  <a:txBody>
                    <a:bodyPr/>
                    <a:lstStyle/>
                    <a:p>
                      <a:pPr>
                        <a:buNone/>
                      </a:pPr>
                      <a:r>
                        <a:rPr lang="en-US" dirty="0"/>
                        <a:t>2</a:t>
                      </a:r>
                    </a:p>
                  </a:txBody>
                  <a:tcPr/>
                </a:tc>
                <a:tc>
                  <a:txBody>
                    <a:bodyPr/>
                    <a:lstStyle/>
                    <a:p>
                      <a:pPr>
                        <a:buNone/>
                      </a:pPr>
                      <a:r>
                        <a:rPr lang="en-US"/>
                        <a:t>3</a:t>
                      </a:r>
                    </a:p>
                  </a:txBody>
                  <a:tcPr/>
                </a:tc>
                <a:tc>
                  <a:txBody>
                    <a:bodyPr/>
                    <a:lstStyle/>
                    <a:p>
                      <a:pPr>
                        <a:buNone/>
                      </a:pPr>
                      <a:r>
                        <a:rPr lang="en-US"/>
                        <a:t>5</a:t>
                      </a:r>
                    </a:p>
                  </a:txBody>
                  <a:tcPr/>
                </a:tc>
                <a:extLst>
                  <a:ext uri="{0D108BD9-81ED-4DB2-BD59-A6C34878D82A}">
                    <a16:rowId xmlns:a16="http://schemas.microsoft.com/office/drawing/2014/main" val="10001"/>
                  </a:ext>
                </a:extLst>
              </a:tr>
              <a:tr h="381000">
                <a:tc>
                  <a:txBody>
                    <a:bodyPr/>
                    <a:lstStyle/>
                    <a:p>
                      <a:pPr>
                        <a:buNone/>
                      </a:pPr>
                      <a:r>
                        <a:rPr lang="en-US"/>
                        <a:t>Overcast</a:t>
                      </a:r>
                    </a:p>
                  </a:txBody>
                  <a:tcPr/>
                </a:tc>
                <a:tc>
                  <a:txBody>
                    <a:bodyPr/>
                    <a:lstStyle/>
                    <a:p>
                      <a:pPr>
                        <a:buNone/>
                      </a:pPr>
                      <a:r>
                        <a:rPr lang="en-US"/>
                        <a:t>4</a:t>
                      </a:r>
                    </a:p>
                  </a:txBody>
                  <a:tcPr/>
                </a:tc>
                <a:tc>
                  <a:txBody>
                    <a:bodyPr/>
                    <a:lstStyle/>
                    <a:p>
                      <a:pPr>
                        <a:buNone/>
                      </a:pPr>
                      <a:r>
                        <a:rPr lang="en-US"/>
                        <a:t>0</a:t>
                      </a:r>
                    </a:p>
                  </a:txBody>
                  <a:tcPr/>
                </a:tc>
                <a:tc>
                  <a:txBody>
                    <a:bodyPr/>
                    <a:lstStyle/>
                    <a:p>
                      <a:pPr>
                        <a:buNone/>
                      </a:pPr>
                      <a:r>
                        <a:rPr lang="en-US"/>
                        <a:t>4</a:t>
                      </a:r>
                    </a:p>
                  </a:txBody>
                  <a:tcPr/>
                </a:tc>
                <a:extLst>
                  <a:ext uri="{0D108BD9-81ED-4DB2-BD59-A6C34878D82A}">
                    <a16:rowId xmlns:a16="http://schemas.microsoft.com/office/drawing/2014/main" val="10002"/>
                  </a:ext>
                </a:extLst>
              </a:tr>
              <a:tr h="381000">
                <a:tc>
                  <a:txBody>
                    <a:bodyPr/>
                    <a:lstStyle/>
                    <a:p>
                      <a:pPr>
                        <a:buNone/>
                      </a:pPr>
                      <a:r>
                        <a:rPr lang="en-US"/>
                        <a:t>Rainfall </a:t>
                      </a:r>
                    </a:p>
                  </a:txBody>
                  <a:tcPr/>
                </a:tc>
                <a:tc>
                  <a:txBody>
                    <a:bodyPr/>
                    <a:lstStyle/>
                    <a:p>
                      <a:pPr>
                        <a:buNone/>
                      </a:pPr>
                      <a:r>
                        <a:rPr lang="en-US"/>
                        <a:t>3 </a:t>
                      </a:r>
                    </a:p>
                  </a:txBody>
                  <a:tcPr/>
                </a:tc>
                <a:tc>
                  <a:txBody>
                    <a:bodyPr/>
                    <a:lstStyle/>
                    <a:p>
                      <a:pPr>
                        <a:buNone/>
                      </a:pPr>
                      <a:r>
                        <a:rPr lang="en-US"/>
                        <a:t>2</a:t>
                      </a:r>
                    </a:p>
                  </a:txBody>
                  <a:tcPr/>
                </a:tc>
                <a:tc>
                  <a:txBody>
                    <a:bodyPr/>
                    <a:lstStyle/>
                    <a:p>
                      <a:pPr>
                        <a:buNone/>
                      </a:pPr>
                      <a:r>
                        <a:rPr lang="en-US" dirty="0"/>
                        <a:t>5</a:t>
                      </a:r>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3439745" y="4768899"/>
            <a:ext cx="2342075" cy="9143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000" dirty="0"/>
          </a:p>
          <a:p>
            <a:r>
              <a:rPr lang="en-US" sz="2400" dirty="0">
                <a:latin typeface="Comic Sans MS" panose="030F0702030302020204" pitchFamily="66" charset="0"/>
              </a:rPr>
              <a:t>Gini index (outlook = sunny) = 1- (2/5)^2 - (3/5)^2 = 1 - 0.16 - 0.36 =</a:t>
            </a:r>
            <a:r>
              <a:rPr lang="en-US" sz="2400" b="1" dirty="0">
                <a:latin typeface="Comic Sans MS" panose="030F0702030302020204" pitchFamily="66" charset="0"/>
              </a:rPr>
              <a:t> 0.48</a:t>
            </a:r>
          </a:p>
          <a:p>
            <a:endParaRPr lang="en-US" sz="2400" dirty="0">
              <a:latin typeface="Comic Sans MS" panose="030F0702030302020204" pitchFamily="66" charset="0"/>
              <a:sym typeface="+mn-ea"/>
            </a:endParaRPr>
          </a:p>
          <a:p>
            <a:r>
              <a:rPr lang="en-US" sz="2400" dirty="0">
                <a:latin typeface="Comic Sans MS" panose="030F0702030302020204" pitchFamily="66" charset="0"/>
                <a:sym typeface="+mn-ea"/>
              </a:rPr>
              <a:t>Gini index (outlook = Overcast) = 1 - (4/4)^2 - (0/4)^2 = 1 - 1 = </a:t>
            </a:r>
            <a:r>
              <a:rPr lang="en-US" sz="2400" b="1" dirty="0">
                <a:latin typeface="Comic Sans MS" panose="030F0702030302020204" pitchFamily="66" charset="0"/>
                <a:sym typeface="+mn-ea"/>
              </a:rPr>
              <a:t>0</a:t>
            </a:r>
          </a:p>
          <a:p>
            <a:endParaRPr lang="en-US" sz="2400" dirty="0">
              <a:latin typeface="Comic Sans MS" panose="030F0702030302020204" pitchFamily="66" charset="0"/>
              <a:sym typeface="+mn-ea"/>
            </a:endParaRPr>
          </a:p>
          <a:p>
            <a:r>
              <a:rPr lang="en-US" sz="2400" dirty="0">
                <a:latin typeface="Comic Sans MS" panose="030F0702030302020204" pitchFamily="66" charset="0"/>
                <a:sym typeface="+mn-ea"/>
              </a:rPr>
              <a:t>Gini index (outlook = rainfall ) =  1 - (3/5)^2 - (2/5)^2 = 1-0.36-0.16 =</a:t>
            </a:r>
            <a:r>
              <a:rPr lang="en-US" sz="2400" b="1" dirty="0">
                <a:latin typeface="Comic Sans MS" panose="030F0702030302020204" pitchFamily="66" charset="0"/>
                <a:sym typeface="+mn-ea"/>
              </a:rPr>
              <a:t> 0.48</a:t>
            </a:r>
            <a:endParaRPr lang="en-US" sz="2400" b="1" dirty="0">
              <a:latin typeface="Comic Sans MS" panose="030F0702030302020204" pitchFamily="66" charset="0"/>
            </a:endParaRPr>
          </a:p>
          <a:p>
            <a:endParaRPr lang="en-US" sz="2400" dirty="0">
              <a:latin typeface="Comic Sans MS" panose="030F0702030302020204" pitchFamily="66" charset="0"/>
            </a:endParaRPr>
          </a:p>
          <a:p>
            <a:r>
              <a:rPr lang="en-US" sz="2400" dirty="0">
                <a:latin typeface="Comic Sans MS" panose="030F0702030302020204" pitchFamily="66" charset="0"/>
              </a:rPr>
              <a:t>Now we calculate the weighted sum of </a:t>
            </a:r>
            <a:r>
              <a:rPr lang="en-US" sz="2400" dirty="0" err="1">
                <a:latin typeface="Comic Sans MS" panose="030F0702030302020204" pitchFamily="66" charset="0"/>
              </a:rPr>
              <a:t>gini</a:t>
            </a:r>
            <a:r>
              <a:rPr lang="en-US" sz="2400" dirty="0">
                <a:latin typeface="Comic Sans MS" panose="030F0702030302020204" pitchFamily="66" charset="0"/>
              </a:rPr>
              <a:t> index for outlook features ,</a:t>
            </a:r>
          </a:p>
          <a:p>
            <a:pPr marL="0" indent="0">
              <a:buNone/>
            </a:pPr>
            <a:r>
              <a:rPr lang="en-US" sz="2400" dirty="0">
                <a:latin typeface="Comic Sans MS" panose="030F0702030302020204" pitchFamily="66" charset="0"/>
              </a:rPr>
              <a:t>Gini (outlook) = (5/14) * 0.48 + (4/14) * 0 + (5/14) * 0.48 = 0.342</a:t>
            </a:r>
          </a:p>
          <a:p>
            <a:pPr marL="0" indent="0">
              <a:buNone/>
            </a:pPr>
            <a:endParaRPr lang="en-US" sz="2400" dirty="0">
              <a:latin typeface="Comic Sans MS" panose="030F0702030302020204" pitchFamily="66" charset="0"/>
            </a:endParaRPr>
          </a:p>
          <a:p>
            <a:pPr marL="0" indent="0">
              <a:buNone/>
            </a:pP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978" y="647114"/>
            <a:ext cx="10958733" cy="5480637"/>
          </a:xfrm>
        </p:spPr>
        <p:txBody>
          <a:bodyPr/>
          <a:lstStyle/>
          <a:p>
            <a:pPr marL="0" indent="0">
              <a:buNone/>
            </a:pPr>
            <a:r>
              <a:rPr lang="en-US" sz="2000" dirty="0">
                <a:latin typeface="Comic Sans MS" panose="030F0702030302020204" pitchFamily="66" charset="0"/>
              </a:rPr>
              <a:t>Another feature which is temperature which has three values hot , cold and mild . lets summarize the final decision of temperature feature.</a:t>
            </a:r>
          </a:p>
          <a:p>
            <a:endParaRPr lang="en-US" sz="2000" dirty="0">
              <a:latin typeface="Comic Sans MS" panose="030F0702030302020204" pitchFamily="66" charset="0"/>
            </a:endParaRPr>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latin typeface="Comic Sans MS" panose="030F0702030302020204" pitchFamily="66" charset="0"/>
              </a:rPr>
              <a:t>Gini (Temperature= hot) = 1 - (2/4)^2 - (2/4)^2 =</a:t>
            </a:r>
            <a:r>
              <a:rPr lang="en-US" sz="2000" b="1" dirty="0">
                <a:latin typeface="Comic Sans MS" panose="030F0702030302020204" pitchFamily="66" charset="0"/>
              </a:rPr>
              <a:t> 0.5</a:t>
            </a:r>
            <a:endParaRPr lang="en-US" sz="2000" dirty="0">
              <a:latin typeface="Comic Sans MS" panose="030F0702030302020204" pitchFamily="66" charset="0"/>
            </a:endParaRPr>
          </a:p>
          <a:p>
            <a:pPr marL="0" indent="0">
              <a:buNone/>
            </a:pPr>
            <a:r>
              <a:rPr lang="en-US" sz="2000" dirty="0">
                <a:latin typeface="Comic Sans MS" panose="030F0702030302020204" pitchFamily="66" charset="0"/>
              </a:rPr>
              <a:t>Gini (Temperature = cool) = 1 - (3/4)^2 - (1/4)^2 = </a:t>
            </a:r>
            <a:r>
              <a:rPr lang="en-US" sz="2000" b="1" dirty="0">
                <a:latin typeface="Comic Sans MS" panose="030F0702030302020204" pitchFamily="66" charset="0"/>
              </a:rPr>
              <a:t>0.375</a:t>
            </a:r>
            <a:endParaRPr lang="en-US" sz="2000" dirty="0">
              <a:latin typeface="Comic Sans MS" panose="030F0702030302020204" pitchFamily="66" charset="0"/>
            </a:endParaRPr>
          </a:p>
          <a:p>
            <a:pPr marL="0" indent="0">
              <a:buNone/>
            </a:pPr>
            <a:r>
              <a:rPr lang="en-US" sz="2000" dirty="0">
                <a:latin typeface="Comic Sans MS" panose="030F0702030302020204" pitchFamily="66" charset="0"/>
              </a:rPr>
              <a:t>Gini(Temperature = Mild) = 1 - (4/6)^2 - (2/6)^2 = </a:t>
            </a:r>
            <a:r>
              <a:rPr lang="en-US" sz="2000" b="1" dirty="0">
                <a:latin typeface="Comic Sans MS" panose="030F0702030302020204" pitchFamily="66" charset="0"/>
              </a:rPr>
              <a:t>0.445</a:t>
            </a:r>
            <a:r>
              <a:rPr lang="en-US" sz="2000" dirty="0">
                <a:latin typeface="Comic Sans MS" panose="030F0702030302020204" pitchFamily="66" charset="0"/>
              </a:rPr>
              <a:t>    </a:t>
            </a:r>
          </a:p>
          <a:p>
            <a:pPr marL="0" indent="0">
              <a:buNone/>
            </a:pPr>
            <a:r>
              <a:rPr lang="en-US" sz="2000" dirty="0">
                <a:latin typeface="Comic Sans MS" panose="030F0702030302020204" pitchFamily="66" charset="0"/>
              </a:rPr>
              <a:t>Gini ( Temperature) = (4/14) * 0.5 + (4/14) * 0.375 + (6/14) * 0.445 = </a:t>
            </a:r>
            <a:r>
              <a:rPr lang="en-US" sz="2000" b="1" dirty="0">
                <a:latin typeface="Comic Sans MS" panose="030F0702030302020204" pitchFamily="66" charset="0"/>
              </a:rPr>
              <a:t>0.439 </a:t>
            </a:r>
          </a:p>
        </p:txBody>
      </p:sp>
      <p:graphicFrame>
        <p:nvGraphicFramePr>
          <p:cNvPr id="4" name="Table 3"/>
          <p:cNvGraphicFramePr/>
          <p:nvPr>
            <p:extLst>
              <p:ext uri="{D42A27DB-BD31-4B8C-83A1-F6EECF244321}">
                <p14:modId xmlns:p14="http://schemas.microsoft.com/office/powerpoint/2010/main" val="3438873446"/>
              </p:ext>
            </p:extLst>
          </p:nvPr>
        </p:nvGraphicFramePr>
        <p:xfrm>
          <a:off x="1830070" y="2018665"/>
          <a:ext cx="8531860" cy="1524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gridCol w="2132965">
                  <a:extLst>
                    <a:ext uri="{9D8B030D-6E8A-4147-A177-3AD203B41FA5}">
                      <a16:colId xmlns:a16="http://schemas.microsoft.com/office/drawing/2014/main" val="20003"/>
                    </a:ext>
                  </a:extLst>
                </a:gridCol>
              </a:tblGrid>
              <a:tr h="381000">
                <a:tc>
                  <a:txBody>
                    <a:bodyPr/>
                    <a:lstStyle/>
                    <a:p>
                      <a:pPr>
                        <a:buNone/>
                      </a:pPr>
                      <a:r>
                        <a:rPr lang="en-US"/>
                        <a:t>Temperature </a:t>
                      </a:r>
                    </a:p>
                  </a:txBody>
                  <a:tcPr/>
                </a:tc>
                <a:tc>
                  <a:txBody>
                    <a:bodyPr/>
                    <a:lstStyle/>
                    <a:p>
                      <a:pPr>
                        <a:buNone/>
                      </a:pPr>
                      <a:r>
                        <a:rPr lang="en-US"/>
                        <a:t>yes</a:t>
                      </a:r>
                    </a:p>
                  </a:txBody>
                  <a:tcPr/>
                </a:tc>
                <a:tc>
                  <a:txBody>
                    <a:bodyPr/>
                    <a:lstStyle/>
                    <a:p>
                      <a:pPr>
                        <a:buNone/>
                      </a:pPr>
                      <a:r>
                        <a:rPr lang="en-US"/>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81000">
                <a:tc>
                  <a:txBody>
                    <a:bodyPr/>
                    <a:lstStyle/>
                    <a:p>
                      <a:pPr>
                        <a:buNone/>
                      </a:pPr>
                      <a:r>
                        <a:rPr lang="en-US"/>
                        <a:t>Hot </a:t>
                      </a:r>
                    </a:p>
                  </a:txBody>
                  <a:tcPr/>
                </a:tc>
                <a:tc>
                  <a:txBody>
                    <a:bodyPr/>
                    <a:lstStyle/>
                    <a:p>
                      <a:pPr>
                        <a:buNone/>
                      </a:pPr>
                      <a:r>
                        <a:rPr lang="en-US"/>
                        <a:t>2 </a:t>
                      </a:r>
                    </a:p>
                  </a:txBody>
                  <a:tcPr/>
                </a:tc>
                <a:tc>
                  <a:txBody>
                    <a:bodyPr/>
                    <a:lstStyle/>
                    <a:p>
                      <a:pPr>
                        <a:buNone/>
                      </a:pPr>
                      <a:r>
                        <a:rPr lang="en-US"/>
                        <a:t>2</a:t>
                      </a:r>
                    </a:p>
                  </a:txBody>
                  <a:tcPr/>
                </a:tc>
                <a:tc>
                  <a:txBody>
                    <a:bodyPr/>
                    <a:lstStyle/>
                    <a:p>
                      <a:pPr>
                        <a:buNone/>
                      </a:pPr>
                      <a:r>
                        <a:rPr lang="en-US"/>
                        <a:t>4</a:t>
                      </a:r>
                    </a:p>
                  </a:txBody>
                  <a:tcPr/>
                </a:tc>
                <a:extLst>
                  <a:ext uri="{0D108BD9-81ED-4DB2-BD59-A6C34878D82A}">
                    <a16:rowId xmlns:a16="http://schemas.microsoft.com/office/drawing/2014/main" val="10001"/>
                  </a:ext>
                </a:extLst>
              </a:tr>
              <a:tr h="381000">
                <a:tc>
                  <a:txBody>
                    <a:bodyPr/>
                    <a:lstStyle/>
                    <a:p>
                      <a:pPr>
                        <a:buNone/>
                      </a:pPr>
                      <a:r>
                        <a:rPr lang="en-US" dirty="0"/>
                        <a:t>Cool</a:t>
                      </a:r>
                    </a:p>
                  </a:txBody>
                  <a:tcPr/>
                </a:tc>
                <a:tc>
                  <a:txBody>
                    <a:bodyPr/>
                    <a:lstStyle/>
                    <a:p>
                      <a:pPr>
                        <a:buNone/>
                      </a:pPr>
                      <a:r>
                        <a:rPr lang="en-US"/>
                        <a:t>3</a:t>
                      </a:r>
                    </a:p>
                  </a:txBody>
                  <a:tcPr/>
                </a:tc>
                <a:tc>
                  <a:txBody>
                    <a:bodyPr/>
                    <a:lstStyle/>
                    <a:p>
                      <a:pPr>
                        <a:buNone/>
                      </a:pPr>
                      <a:r>
                        <a:rPr lang="en-US"/>
                        <a:t>1</a:t>
                      </a:r>
                    </a:p>
                  </a:txBody>
                  <a:tcPr/>
                </a:tc>
                <a:tc>
                  <a:txBody>
                    <a:bodyPr/>
                    <a:lstStyle/>
                    <a:p>
                      <a:pPr>
                        <a:buNone/>
                      </a:pPr>
                      <a:r>
                        <a:rPr lang="en-US"/>
                        <a:t>4</a:t>
                      </a:r>
                    </a:p>
                  </a:txBody>
                  <a:tcPr/>
                </a:tc>
                <a:extLst>
                  <a:ext uri="{0D108BD9-81ED-4DB2-BD59-A6C34878D82A}">
                    <a16:rowId xmlns:a16="http://schemas.microsoft.com/office/drawing/2014/main" val="10002"/>
                  </a:ext>
                </a:extLst>
              </a:tr>
              <a:tr h="381000">
                <a:tc>
                  <a:txBody>
                    <a:bodyPr/>
                    <a:lstStyle/>
                    <a:p>
                      <a:pPr>
                        <a:buNone/>
                      </a:pPr>
                      <a:r>
                        <a:rPr lang="en-US"/>
                        <a:t>Mild </a:t>
                      </a:r>
                    </a:p>
                  </a:txBody>
                  <a:tcPr/>
                </a:tc>
                <a:tc>
                  <a:txBody>
                    <a:bodyPr/>
                    <a:lstStyle/>
                    <a:p>
                      <a:pPr>
                        <a:buNone/>
                      </a:pPr>
                      <a:r>
                        <a:rPr lang="en-US"/>
                        <a:t>4 </a:t>
                      </a:r>
                    </a:p>
                  </a:txBody>
                  <a:tcPr/>
                </a:tc>
                <a:tc>
                  <a:txBody>
                    <a:bodyPr/>
                    <a:lstStyle/>
                    <a:p>
                      <a:pPr>
                        <a:buNone/>
                      </a:pPr>
                      <a:r>
                        <a:rPr lang="en-US"/>
                        <a:t>2 </a:t>
                      </a:r>
                    </a:p>
                  </a:txBody>
                  <a:tcPr/>
                </a:tc>
                <a:tc>
                  <a:txBody>
                    <a:bodyPr/>
                    <a:lstStyle/>
                    <a:p>
                      <a:pPr>
                        <a:buNone/>
                      </a:pPr>
                      <a:r>
                        <a:rPr lang="en-US" dirty="0"/>
                        <a:t>6</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72197"/>
            <a:ext cx="10588283" cy="5255553"/>
          </a:xfrm>
        </p:spPr>
        <p:txBody>
          <a:bodyPr/>
          <a:lstStyle/>
          <a:p>
            <a:r>
              <a:rPr lang="en-US" sz="2000" dirty="0">
                <a:latin typeface="Comic Sans MS" panose="030F0702030302020204" pitchFamily="66" charset="0"/>
                <a:sym typeface="+mn-ea"/>
              </a:rPr>
              <a:t>Another feature which is humidity which has three values hot , cold and mild . lets summarize the final decision of temperature feature.</a:t>
            </a:r>
          </a:p>
          <a:p>
            <a:endParaRPr lang="en-US" sz="2000" dirty="0">
              <a:latin typeface="Comic Sans MS" panose="030F0702030302020204" pitchFamily="66" charset="0"/>
              <a:sym typeface="+mn-ea"/>
            </a:endParaRPr>
          </a:p>
          <a:p>
            <a:pPr marL="0" indent="0">
              <a:buNone/>
            </a:pPr>
            <a:endParaRPr lang="en-US" sz="2000" dirty="0"/>
          </a:p>
          <a:p>
            <a:endParaRPr lang="en-US" sz="2000" dirty="0"/>
          </a:p>
          <a:p>
            <a:endParaRPr lang="en-US" sz="2000" dirty="0"/>
          </a:p>
          <a:p>
            <a:endParaRPr lang="en-US" sz="2000" dirty="0"/>
          </a:p>
          <a:p>
            <a:endParaRPr lang="en-US" sz="2000" dirty="0"/>
          </a:p>
          <a:p>
            <a:r>
              <a:rPr lang="en-US" sz="2000" dirty="0">
                <a:latin typeface="Comic Sans MS" panose="030F0702030302020204" pitchFamily="66" charset="0"/>
              </a:rPr>
              <a:t>Gini(Wind = weak) = 1 - (6/8)^2 - (2/8)^2 = 0.375</a:t>
            </a:r>
          </a:p>
          <a:p>
            <a:r>
              <a:rPr lang="en-US" sz="2000" dirty="0">
                <a:latin typeface="Comic Sans MS" panose="030F0702030302020204" pitchFamily="66" charset="0"/>
              </a:rPr>
              <a:t>Gini(Wind = Strong) = 1 - (3/6)^2 - (3/6)^2 = 0.5</a:t>
            </a:r>
          </a:p>
          <a:p>
            <a:r>
              <a:rPr lang="en-US" sz="2000" dirty="0">
                <a:latin typeface="Comic Sans MS" panose="030F0702030302020204" pitchFamily="66" charset="0"/>
              </a:rPr>
              <a:t>Gini(wind) = (8/14) * 0.375 + (6/14) * 0.5 = 0.428</a:t>
            </a:r>
          </a:p>
        </p:txBody>
      </p:sp>
      <p:graphicFrame>
        <p:nvGraphicFramePr>
          <p:cNvPr id="4" name="Table 3"/>
          <p:cNvGraphicFramePr/>
          <p:nvPr>
            <p:extLst>
              <p:ext uri="{D42A27DB-BD31-4B8C-83A1-F6EECF244321}">
                <p14:modId xmlns:p14="http://schemas.microsoft.com/office/powerpoint/2010/main" val="1214761659"/>
              </p:ext>
            </p:extLst>
          </p:nvPr>
        </p:nvGraphicFramePr>
        <p:xfrm>
          <a:off x="1830070" y="2055641"/>
          <a:ext cx="8531860" cy="1143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gridCol w="2132965">
                  <a:extLst>
                    <a:ext uri="{9D8B030D-6E8A-4147-A177-3AD203B41FA5}">
                      <a16:colId xmlns:a16="http://schemas.microsoft.com/office/drawing/2014/main" val="20003"/>
                    </a:ext>
                  </a:extLst>
                </a:gridCol>
              </a:tblGrid>
              <a:tr h="381000">
                <a:tc>
                  <a:txBody>
                    <a:bodyPr/>
                    <a:lstStyle/>
                    <a:p>
                      <a:pPr>
                        <a:buNone/>
                      </a:pPr>
                      <a:r>
                        <a:rPr lang="en-US"/>
                        <a:t>Humidty</a:t>
                      </a:r>
                    </a:p>
                  </a:txBody>
                  <a:tcPr/>
                </a:tc>
                <a:tc>
                  <a:txBody>
                    <a:bodyPr/>
                    <a:lstStyle/>
                    <a:p>
                      <a:pPr>
                        <a:buNone/>
                      </a:pPr>
                      <a:r>
                        <a:rPr lang="en-US"/>
                        <a:t>Yes</a:t>
                      </a:r>
                    </a:p>
                  </a:txBody>
                  <a:tcPr/>
                </a:tc>
                <a:tc>
                  <a:txBody>
                    <a:bodyPr/>
                    <a:lstStyle/>
                    <a:p>
                      <a:pPr>
                        <a:buNone/>
                      </a:pPr>
                      <a:r>
                        <a:rPr lang="en-US"/>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81000">
                <a:tc>
                  <a:txBody>
                    <a:bodyPr/>
                    <a:lstStyle/>
                    <a:p>
                      <a:pPr>
                        <a:buNone/>
                      </a:pPr>
                      <a:r>
                        <a:rPr lang="en-US"/>
                        <a:t>High</a:t>
                      </a:r>
                    </a:p>
                  </a:txBody>
                  <a:tcPr/>
                </a:tc>
                <a:tc>
                  <a:txBody>
                    <a:bodyPr/>
                    <a:lstStyle/>
                    <a:p>
                      <a:pPr>
                        <a:buNone/>
                      </a:pPr>
                      <a:r>
                        <a:rPr lang="en-US"/>
                        <a:t>3</a:t>
                      </a:r>
                    </a:p>
                  </a:txBody>
                  <a:tcPr/>
                </a:tc>
                <a:tc>
                  <a:txBody>
                    <a:bodyPr/>
                    <a:lstStyle/>
                    <a:p>
                      <a:pPr>
                        <a:buNone/>
                      </a:pPr>
                      <a:r>
                        <a:rPr lang="en-US"/>
                        <a:t>4</a:t>
                      </a:r>
                    </a:p>
                  </a:txBody>
                  <a:tcPr/>
                </a:tc>
                <a:tc>
                  <a:txBody>
                    <a:bodyPr/>
                    <a:lstStyle/>
                    <a:p>
                      <a:pPr>
                        <a:buNone/>
                      </a:pPr>
                      <a:r>
                        <a:rPr lang="en-US"/>
                        <a:t>7</a:t>
                      </a:r>
                    </a:p>
                  </a:txBody>
                  <a:tcPr/>
                </a:tc>
                <a:extLst>
                  <a:ext uri="{0D108BD9-81ED-4DB2-BD59-A6C34878D82A}">
                    <a16:rowId xmlns:a16="http://schemas.microsoft.com/office/drawing/2014/main" val="10001"/>
                  </a:ext>
                </a:extLst>
              </a:tr>
              <a:tr h="381000">
                <a:tc>
                  <a:txBody>
                    <a:bodyPr/>
                    <a:lstStyle/>
                    <a:p>
                      <a:pPr>
                        <a:buNone/>
                      </a:pPr>
                      <a:r>
                        <a:rPr lang="en-US"/>
                        <a:t>Normal </a:t>
                      </a:r>
                    </a:p>
                  </a:txBody>
                  <a:tcPr/>
                </a:tc>
                <a:tc>
                  <a:txBody>
                    <a:bodyPr/>
                    <a:lstStyle/>
                    <a:p>
                      <a:pPr>
                        <a:buNone/>
                      </a:pPr>
                      <a:r>
                        <a:rPr lang="en-US"/>
                        <a:t>6</a:t>
                      </a:r>
                    </a:p>
                  </a:txBody>
                  <a:tcPr/>
                </a:tc>
                <a:tc>
                  <a:txBody>
                    <a:bodyPr/>
                    <a:lstStyle/>
                    <a:p>
                      <a:pPr>
                        <a:buNone/>
                      </a:pPr>
                      <a:r>
                        <a:rPr lang="en-US"/>
                        <a:t>1</a:t>
                      </a:r>
                    </a:p>
                  </a:txBody>
                  <a:tcPr/>
                </a:tc>
                <a:tc>
                  <a:txBody>
                    <a:bodyPr/>
                    <a:lstStyle/>
                    <a:p>
                      <a:pPr>
                        <a:buNone/>
                      </a:pPr>
                      <a:r>
                        <a:rPr lang="en-US" dirty="0"/>
                        <a:t>7</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4234"/>
            <a:ext cx="10972800" cy="914400"/>
          </a:xfrm>
        </p:spPr>
        <p:txBody>
          <a:bodyPr/>
          <a:lstStyle/>
          <a:p>
            <a:pPr marL="342900" indent="-342900">
              <a:buFont typeface="Wingdings" panose="05000000000000000000" pitchFamily="2" charset="2"/>
              <a:buChar char="§"/>
            </a:pPr>
            <a:r>
              <a:rPr lang="en-US" sz="2000" dirty="0"/>
              <a:t> </a:t>
            </a:r>
            <a:r>
              <a:rPr lang="en-US" sz="5400" b="1" u="sng" dirty="0">
                <a:ln>
                  <a:solidFill>
                    <a:schemeClr val="accent2">
                      <a:lumMod val="75000"/>
                    </a:schemeClr>
                  </a:solidFill>
                </a:ln>
                <a:latin typeface="Algerian" panose="04020705040A02060702" pitchFamily="82" charset="0"/>
              </a:rPr>
              <a:t>SYNOPSIS</a:t>
            </a:r>
            <a:r>
              <a:rPr lang="en-US" sz="5400" b="1" dirty="0">
                <a:ln>
                  <a:solidFill>
                    <a:schemeClr val="accent2">
                      <a:lumMod val="75000"/>
                    </a:schemeClr>
                  </a:solidFill>
                </a:ln>
                <a:latin typeface="Algerian" panose="04020705040A02060702" pitchFamily="82" charset="0"/>
              </a:rPr>
              <a:t> </a:t>
            </a:r>
            <a:endParaRPr lang="en-US" sz="4800" b="1" dirty="0">
              <a:ln>
                <a:solidFill>
                  <a:schemeClr val="accent2">
                    <a:lumMod val="75000"/>
                  </a:schemeClr>
                </a:solidFill>
              </a:ln>
              <a:latin typeface="Algerian" panose="04020705040A02060702" pitchFamily="82" charset="0"/>
            </a:endParaRPr>
          </a:p>
        </p:txBody>
      </p:sp>
      <p:sp>
        <p:nvSpPr>
          <p:cNvPr id="3" name="Content Placeholder 2"/>
          <p:cNvSpPr>
            <a:spLocks noGrp="1"/>
          </p:cNvSpPr>
          <p:nvPr>
            <p:ph idx="1"/>
          </p:nvPr>
        </p:nvSpPr>
        <p:spPr>
          <a:xfrm>
            <a:off x="609600" y="1378634"/>
            <a:ext cx="10972800" cy="4749116"/>
          </a:xfrm>
        </p:spPr>
        <p:txBody>
          <a:bodyPr/>
          <a:lstStyle/>
          <a:p>
            <a:endParaRPr lang="en-US" sz="2000" dirty="0"/>
          </a:p>
          <a:p>
            <a:endParaRPr lang="en-US" sz="2000" dirty="0"/>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INTRODUCTION TO GREEDY ALGORITHM</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GREEDY ALGORITHM WITH EXAMPLE</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DECISION TREE &amp; EXAMPLE</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HOW DECISION TREE USE GREEDY ALGORITHM</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WHY GREEDY ALGORITHM USE DECISION TREES</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APPLICATION OF DECISION TREE WITH GREEDY APPROACH</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PROS AND CONS</a:t>
            </a:r>
          </a:p>
          <a:p>
            <a:pPr>
              <a:buFont typeface="Wingdings" panose="05000000000000000000" pitchFamily="2" charset="2"/>
              <a:buChar char="q"/>
            </a:pPr>
            <a:r>
              <a:rPr lang="en-US" sz="2000" dirty="0">
                <a:latin typeface="Aharoni" panose="02010803020104030203" pitchFamily="2" charset="-79"/>
                <a:cs typeface="Aharoni" panose="02010803020104030203" pitchFamily="2" charset="-79"/>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345"/>
            <a:ext cx="10515600" cy="6357620"/>
          </a:xfrm>
        </p:spPr>
        <p:txBody>
          <a:bodyPr/>
          <a:lstStyle/>
          <a:p>
            <a:r>
              <a:rPr lang="en-US" sz="2000" dirty="0">
                <a:latin typeface="Comic Sans MS" panose="030F0702030302020204" pitchFamily="66" charset="0"/>
              </a:rPr>
              <a:t>Decision for Root node </a:t>
            </a:r>
          </a:p>
          <a:p>
            <a:pPr marL="0" indent="0">
              <a:buNone/>
            </a:pPr>
            <a:r>
              <a:rPr lang="en-US" sz="2000" dirty="0">
                <a:latin typeface="Comic Sans MS" panose="030F0702030302020204" pitchFamily="66" charset="0"/>
              </a:rPr>
              <a:t> </a:t>
            </a:r>
          </a:p>
          <a:p>
            <a:r>
              <a:rPr lang="en-US" sz="2000" dirty="0">
                <a:latin typeface="Comic Sans MS" panose="030F0702030302020204" pitchFamily="66" charset="0"/>
              </a:rPr>
              <a:t>Final decision of all features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400" dirty="0">
                <a:latin typeface="Comic Sans MS" panose="030F0702030302020204" pitchFamily="66" charset="0"/>
              </a:rPr>
              <a:t>Gini index for outlook feature is lowest , so our root node is :</a:t>
            </a:r>
          </a:p>
          <a:p>
            <a:pPr marL="0" indent="0">
              <a:buNone/>
            </a:pPr>
            <a:r>
              <a:rPr lang="en-US" sz="2400" dirty="0">
                <a:latin typeface="Comic Sans MS" panose="030F0702030302020204" pitchFamily="66" charset="0"/>
              </a:rPr>
              <a:t>                                              Tree </a:t>
            </a:r>
          </a:p>
          <a:p>
            <a:pPr marL="0" indent="0">
              <a:buNone/>
            </a:pPr>
            <a:r>
              <a:rPr lang="en-US" sz="2400" dirty="0">
                <a:latin typeface="Comic Sans MS" panose="030F0702030302020204" pitchFamily="66" charset="0"/>
              </a:rPr>
              <a:t>                                                                                    </a:t>
            </a:r>
          </a:p>
          <a:p>
            <a:pPr marL="0" indent="0">
              <a:buNone/>
            </a:pPr>
            <a:endParaRPr lang="en-US" sz="2000" dirty="0"/>
          </a:p>
        </p:txBody>
      </p:sp>
      <p:graphicFrame>
        <p:nvGraphicFramePr>
          <p:cNvPr id="4" name="Table 3"/>
          <p:cNvGraphicFramePr/>
          <p:nvPr>
            <p:extLst>
              <p:ext uri="{D42A27DB-BD31-4B8C-83A1-F6EECF244321}">
                <p14:modId xmlns:p14="http://schemas.microsoft.com/office/powerpoint/2010/main" val="769419004"/>
              </p:ext>
            </p:extLst>
          </p:nvPr>
        </p:nvGraphicFramePr>
        <p:xfrm>
          <a:off x="1272540" y="1478280"/>
          <a:ext cx="6023610" cy="1828800"/>
        </p:xfrm>
        <a:graphic>
          <a:graphicData uri="http://schemas.openxmlformats.org/drawingml/2006/table">
            <a:tbl>
              <a:tblPr firstRow="1" bandRow="1">
                <a:tableStyleId>{5C22544A-7EE6-4342-B048-85BDC9FD1C3A}</a:tableStyleId>
              </a:tblPr>
              <a:tblGrid>
                <a:gridCol w="3011805">
                  <a:extLst>
                    <a:ext uri="{9D8B030D-6E8A-4147-A177-3AD203B41FA5}">
                      <a16:colId xmlns:a16="http://schemas.microsoft.com/office/drawing/2014/main" val="20000"/>
                    </a:ext>
                  </a:extLst>
                </a:gridCol>
                <a:gridCol w="3011805">
                  <a:extLst>
                    <a:ext uri="{9D8B030D-6E8A-4147-A177-3AD203B41FA5}">
                      <a16:colId xmlns:a16="http://schemas.microsoft.com/office/drawing/2014/main" val="20001"/>
                    </a:ext>
                  </a:extLst>
                </a:gridCol>
              </a:tblGrid>
              <a:tr h="365760">
                <a:tc>
                  <a:txBody>
                    <a:bodyPr/>
                    <a:lstStyle/>
                    <a:p>
                      <a:pPr>
                        <a:buNone/>
                      </a:pPr>
                      <a:r>
                        <a:rPr lang="en-US"/>
                        <a:t>Features </a:t>
                      </a:r>
                    </a:p>
                  </a:txBody>
                  <a:tcPr/>
                </a:tc>
                <a:tc>
                  <a:txBody>
                    <a:bodyPr/>
                    <a:lstStyle/>
                    <a:p>
                      <a:pPr>
                        <a:buNone/>
                      </a:pPr>
                      <a:r>
                        <a:rPr lang="en-US"/>
                        <a:t>Gini index</a:t>
                      </a:r>
                    </a:p>
                  </a:txBody>
                  <a:tcPr/>
                </a:tc>
                <a:extLst>
                  <a:ext uri="{0D108BD9-81ED-4DB2-BD59-A6C34878D82A}">
                    <a16:rowId xmlns:a16="http://schemas.microsoft.com/office/drawing/2014/main" val="10000"/>
                  </a:ext>
                </a:extLst>
              </a:tr>
              <a:tr h="365760">
                <a:tc>
                  <a:txBody>
                    <a:bodyPr/>
                    <a:lstStyle/>
                    <a:p>
                      <a:pPr>
                        <a:buNone/>
                      </a:pPr>
                      <a:r>
                        <a:rPr lang="en-US"/>
                        <a:t>Outlook</a:t>
                      </a:r>
                    </a:p>
                  </a:txBody>
                  <a:tcPr/>
                </a:tc>
                <a:tc>
                  <a:txBody>
                    <a:bodyPr/>
                    <a:lstStyle/>
                    <a:p>
                      <a:pPr>
                        <a:buNone/>
                      </a:pPr>
                      <a:r>
                        <a:rPr lang="en-US"/>
                        <a:t>0.342</a:t>
                      </a:r>
                    </a:p>
                  </a:txBody>
                  <a:tcPr/>
                </a:tc>
                <a:extLst>
                  <a:ext uri="{0D108BD9-81ED-4DB2-BD59-A6C34878D82A}">
                    <a16:rowId xmlns:a16="http://schemas.microsoft.com/office/drawing/2014/main" val="10001"/>
                  </a:ext>
                </a:extLst>
              </a:tr>
              <a:tr h="365760">
                <a:tc>
                  <a:txBody>
                    <a:bodyPr/>
                    <a:lstStyle/>
                    <a:p>
                      <a:pPr>
                        <a:buNone/>
                      </a:pPr>
                      <a:r>
                        <a:rPr lang="en-US"/>
                        <a:t>Temperature</a:t>
                      </a:r>
                    </a:p>
                  </a:txBody>
                  <a:tcPr/>
                </a:tc>
                <a:tc>
                  <a:txBody>
                    <a:bodyPr/>
                    <a:lstStyle/>
                    <a:p>
                      <a:pPr>
                        <a:buNone/>
                      </a:pPr>
                      <a:r>
                        <a:rPr lang="en-US"/>
                        <a:t>0.439</a:t>
                      </a:r>
                    </a:p>
                  </a:txBody>
                  <a:tcPr/>
                </a:tc>
                <a:extLst>
                  <a:ext uri="{0D108BD9-81ED-4DB2-BD59-A6C34878D82A}">
                    <a16:rowId xmlns:a16="http://schemas.microsoft.com/office/drawing/2014/main" val="10002"/>
                  </a:ext>
                </a:extLst>
              </a:tr>
              <a:tr h="365760">
                <a:tc>
                  <a:txBody>
                    <a:bodyPr/>
                    <a:lstStyle/>
                    <a:p>
                      <a:pPr>
                        <a:buNone/>
                      </a:pPr>
                      <a:r>
                        <a:rPr lang="en-US"/>
                        <a:t>Humidity</a:t>
                      </a:r>
                    </a:p>
                  </a:txBody>
                  <a:tcPr/>
                </a:tc>
                <a:tc>
                  <a:txBody>
                    <a:bodyPr/>
                    <a:lstStyle/>
                    <a:p>
                      <a:pPr>
                        <a:buNone/>
                      </a:pPr>
                      <a:r>
                        <a:rPr lang="en-US"/>
                        <a:t>0.367</a:t>
                      </a:r>
                    </a:p>
                  </a:txBody>
                  <a:tcPr/>
                </a:tc>
                <a:extLst>
                  <a:ext uri="{0D108BD9-81ED-4DB2-BD59-A6C34878D82A}">
                    <a16:rowId xmlns:a16="http://schemas.microsoft.com/office/drawing/2014/main" val="10003"/>
                  </a:ext>
                </a:extLst>
              </a:tr>
              <a:tr h="365760">
                <a:tc>
                  <a:txBody>
                    <a:bodyPr/>
                    <a:lstStyle/>
                    <a:p>
                      <a:pPr>
                        <a:buNone/>
                      </a:pPr>
                      <a:r>
                        <a:rPr lang="en-US"/>
                        <a:t>Wind </a:t>
                      </a:r>
                    </a:p>
                  </a:txBody>
                  <a:tcPr/>
                </a:tc>
                <a:tc>
                  <a:txBody>
                    <a:bodyPr/>
                    <a:lstStyle/>
                    <a:p>
                      <a:pPr>
                        <a:buNone/>
                      </a:pPr>
                      <a:r>
                        <a:rPr lang="en-US" dirty="0"/>
                        <a:t>0.428</a:t>
                      </a:r>
                    </a:p>
                  </a:txBody>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5442585" y="4565015"/>
            <a:ext cx="0" cy="2057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Diamond 5"/>
          <p:cNvSpPr/>
          <p:nvPr/>
        </p:nvSpPr>
        <p:spPr>
          <a:xfrm>
            <a:off x="4284980" y="4770755"/>
            <a:ext cx="2314575" cy="74104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Outlook</a:t>
            </a:r>
          </a:p>
        </p:txBody>
      </p:sp>
      <p:cxnSp>
        <p:nvCxnSpPr>
          <p:cNvPr id="7" name="Elbow Connector 6"/>
          <p:cNvCxnSpPr>
            <a:stCxn id="6" idx="1"/>
          </p:cNvCxnSpPr>
          <p:nvPr/>
        </p:nvCxnSpPr>
        <p:spPr>
          <a:xfrm rot="10800000" flipV="1">
            <a:off x="3856990" y="5141595"/>
            <a:ext cx="427355" cy="52451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8" name="Elbow Connector 7"/>
          <p:cNvCxnSpPr>
            <a:stCxn id="6" idx="3"/>
          </p:cNvCxnSpPr>
          <p:nvPr/>
        </p:nvCxnSpPr>
        <p:spPr>
          <a:xfrm>
            <a:off x="6599555" y="5141595"/>
            <a:ext cx="416560" cy="48323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9" name="Diamond 8"/>
          <p:cNvSpPr/>
          <p:nvPr/>
        </p:nvSpPr>
        <p:spPr>
          <a:xfrm>
            <a:off x="3220085" y="5666105"/>
            <a:ext cx="1296670" cy="99758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a:t>
            </a:r>
          </a:p>
        </p:txBody>
      </p:sp>
      <p:sp>
        <p:nvSpPr>
          <p:cNvPr id="10" name="Diamond 9"/>
          <p:cNvSpPr/>
          <p:nvPr/>
        </p:nvSpPr>
        <p:spPr>
          <a:xfrm>
            <a:off x="6306185" y="5624830"/>
            <a:ext cx="1501775" cy="95313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59655"/>
            <a:ext cx="10972800" cy="5368095"/>
          </a:xfrm>
        </p:spPr>
        <p:txBody>
          <a:bodyPr/>
          <a:lstStyle/>
          <a:p>
            <a:r>
              <a:rPr lang="en-US" sz="2800" dirty="0">
                <a:latin typeface="Comic Sans MS" panose="030F0702030302020204" pitchFamily="66" charset="0"/>
              </a:rPr>
              <a:t>Now lets focus on sub nodes and find out </a:t>
            </a:r>
            <a:r>
              <a:rPr lang="en-US" sz="2800" dirty="0" err="1">
                <a:latin typeface="Comic Sans MS" panose="030F0702030302020204" pitchFamily="66" charset="0"/>
              </a:rPr>
              <a:t>gini</a:t>
            </a:r>
            <a:r>
              <a:rPr lang="en-US" sz="2800" dirty="0">
                <a:latin typeface="Comic Sans MS" panose="030F0702030302020204" pitchFamily="66" charset="0"/>
              </a:rPr>
              <a:t> index for temperature , humidity and wind respectively.</a:t>
            </a:r>
          </a:p>
          <a:p>
            <a:pPr marL="0" indent="0">
              <a:buNone/>
            </a:pPr>
            <a:endParaRPr lang="en-US" sz="2000" dirty="0"/>
          </a:p>
          <a:p>
            <a:pPr marL="0" indent="0">
              <a:buNone/>
            </a:pPr>
            <a:r>
              <a:rPr lang="en-US" sz="2000" dirty="0"/>
              <a:t>                    </a:t>
            </a:r>
          </a:p>
        </p:txBody>
      </p:sp>
      <p:graphicFrame>
        <p:nvGraphicFramePr>
          <p:cNvPr id="6" name="Table 5"/>
          <p:cNvGraphicFramePr/>
          <p:nvPr>
            <p:extLst>
              <p:ext uri="{D42A27DB-BD31-4B8C-83A1-F6EECF244321}">
                <p14:modId xmlns:p14="http://schemas.microsoft.com/office/powerpoint/2010/main" val="229176849"/>
              </p:ext>
            </p:extLst>
          </p:nvPr>
        </p:nvGraphicFramePr>
        <p:xfrm>
          <a:off x="1139483" y="2844898"/>
          <a:ext cx="8530590" cy="2545080"/>
        </p:xfrm>
        <a:graphic>
          <a:graphicData uri="http://schemas.openxmlformats.org/drawingml/2006/table">
            <a:tbl>
              <a:tblPr firstRow="1" bandRow="1">
                <a:tableStyleId>{5C22544A-7EE6-4342-B048-85BDC9FD1C3A}</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buNone/>
                      </a:pPr>
                      <a:r>
                        <a:rPr lang="en-US"/>
                        <a:t>Day</a:t>
                      </a:r>
                    </a:p>
                  </a:txBody>
                  <a:tcPr/>
                </a:tc>
                <a:tc>
                  <a:txBody>
                    <a:bodyPr/>
                    <a:lstStyle/>
                    <a:p>
                      <a:pPr>
                        <a:buNone/>
                      </a:pPr>
                      <a:r>
                        <a:rPr lang="en-US"/>
                        <a:t>outlook</a:t>
                      </a:r>
                    </a:p>
                  </a:txBody>
                  <a:tcPr/>
                </a:tc>
                <a:tc>
                  <a:txBody>
                    <a:bodyPr/>
                    <a:lstStyle/>
                    <a:p>
                      <a:pPr>
                        <a:buNone/>
                      </a:pPr>
                      <a:r>
                        <a:rPr lang="en-US" dirty="0"/>
                        <a:t>Temperature</a:t>
                      </a:r>
                    </a:p>
                  </a:txBody>
                  <a:tcPr/>
                </a:tc>
                <a:tc>
                  <a:txBody>
                    <a:bodyPr/>
                    <a:lstStyle/>
                    <a:p>
                      <a:pPr>
                        <a:buNone/>
                      </a:pPr>
                      <a:r>
                        <a:rPr lang="en-US"/>
                        <a:t>Humidity</a:t>
                      </a:r>
                    </a:p>
                  </a:txBody>
                  <a:tcPr/>
                </a:tc>
                <a:tc>
                  <a:txBody>
                    <a:bodyPr/>
                    <a:lstStyle/>
                    <a:p>
                      <a:pPr>
                        <a:buNone/>
                      </a:pPr>
                      <a:r>
                        <a:rPr lang="en-US"/>
                        <a:t>Wind</a:t>
                      </a:r>
                    </a:p>
                  </a:txBody>
                  <a:tcPr/>
                </a:tc>
                <a:tc>
                  <a:txBody>
                    <a:bodyPr/>
                    <a:lstStyle/>
                    <a:p>
                      <a:pPr>
                        <a:buNone/>
                      </a:pPr>
                      <a:r>
                        <a:rPr lang="en-US"/>
                        <a:t>Decision</a:t>
                      </a:r>
                    </a:p>
                  </a:txBody>
                  <a:tcPr/>
                </a:tc>
                <a:extLst>
                  <a:ext uri="{0D108BD9-81ED-4DB2-BD59-A6C34878D82A}">
                    <a16:rowId xmlns:a16="http://schemas.microsoft.com/office/drawing/2014/main" val="10000"/>
                  </a:ext>
                </a:extLst>
              </a:tr>
              <a:tr h="381000">
                <a:tc>
                  <a:txBody>
                    <a:bodyPr/>
                    <a:lstStyle/>
                    <a:p>
                      <a:pPr>
                        <a:buNone/>
                      </a:pPr>
                      <a:r>
                        <a:rPr lang="en-US"/>
                        <a:t>1</a:t>
                      </a:r>
                    </a:p>
                  </a:txBody>
                  <a:tcPr/>
                </a:tc>
                <a:tc>
                  <a:txBody>
                    <a:bodyPr/>
                    <a:lstStyle/>
                    <a:p>
                      <a:pPr>
                        <a:buNone/>
                      </a:pPr>
                      <a:r>
                        <a:rPr lang="en-US"/>
                        <a:t>sunny</a:t>
                      </a:r>
                    </a:p>
                  </a:txBody>
                  <a:tcPr/>
                </a:tc>
                <a:tc>
                  <a:txBody>
                    <a:bodyPr/>
                    <a:lstStyle/>
                    <a:p>
                      <a:pPr>
                        <a:buNone/>
                      </a:pPr>
                      <a:r>
                        <a:rPr lang="en-US"/>
                        <a:t>hot</a:t>
                      </a:r>
                    </a:p>
                  </a:txBody>
                  <a:tcPr/>
                </a:tc>
                <a:tc>
                  <a:txBody>
                    <a:bodyPr/>
                    <a:lstStyle/>
                    <a:p>
                      <a:pPr>
                        <a:buNone/>
                      </a:pPr>
                      <a:r>
                        <a:rPr lang="en-US"/>
                        <a:t>High</a:t>
                      </a:r>
                    </a:p>
                  </a:txBody>
                  <a:tcPr/>
                </a:tc>
                <a:tc>
                  <a:txBody>
                    <a:bodyPr/>
                    <a:lstStyle/>
                    <a:p>
                      <a:pPr>
                        <a:buNone/>
                      </a:pPr>
                      <a:r>
                        <a:rPr lang="en-US"/>
                        <a:t>weak</a:t>
                      </a:r>
                    </a:p>
                  </a:txBody>
                  <a:tcPr/>
                </a:tc>
                <a:tc>
                  <a:txBody>
                    <a:bodyPr/>
                    <a:lstStyle/>
                    <a:p>
                      <a:pPr>
                        <a:buNone/>
                      </a:pPr>
                      <a:r>
                        <a:rPr lang="en-US"/>
                        <a:t>No</a:t>
                      </a:r>
                    </a:p>
                  </a:txBody>
                  <a:tcPr/>
                </a:tc>
                <a:extLst>
                  <a:ext uri="{0D108BD9-81ED-4DB2-BD59-A6C34878D82A}">
                    <a16:rowId xmlns:a16="http://schemas.microsoft.com/office/drawing/2014/main" val="10001"/>
                  </a:ext>
                </a:extLst>
              </a:tr>
              <a:tr h="381000">
                <a:tc>
                  <a:txBody>
                    <a:bodyPr/>
                    <a:lstStyle/>
                    <a:p>
                      <a:pPr>
                        <a:buNone/>
                      </a:pPr>
                      <a:r>
                        <a:rPr lang="en-US"/>
                        <a:t>2</a:t>
                      </a:r>
                    </a:p>
                  </a:txBody>
                  <a:tcPr/>
                </a:tc>
                <a:tc>
                  <a:txBody>
                    <a:bodyPr/>
                    <a:lstStyle/>
                    <a:p>
                      <a:pPr>
                        <a:buNone/>
                      </a:pPr>
                      <a:r>
                        <a:rPr lang="en-US"/>
                        <a:t>sunny </a:t>
                      </a:r>
                    </a:p>
                  </a:txBody>
                  <a:tcPr/>
                </a:tc>
                <a:tc>
                  <a:txBody>
                    <a:bodyPr/>
                    <a:lstStyle/>
                    <a:p>
                      <a:pPr>
                        <a:buNone/>
                      </a:pPr>
                      <a:r>
                        <a:rPr lang="en-US"/>
                        <a:t>mild</a:t>
                      </a:r>
                    </a:p>
                  </a:txBody>
                  <a:tcPr/>
                </a:tc>
                <a:tc>
                  <a:txBody>
                    <a:bodyPr/>
                    <a:lstStyle/>
                    <a:p>
                      <a:pPr>
                        <a:buNone/>
                      </a:pPr>
                      <a:r>
                        <a:rPr lang="en-US"/>
                        <a:t>normal</a:t>
                      </a:r>
                    </a:p>
                  </a:txBody>
                  <a:tcPr/>
                </a:tc>
                <a:tc>
                  <a:txBody>
                    <a:bodyPr/>
                    <a:lstStyle/>
                    <a:p>
                      <a:pPr>
                        <a:buNone/>
                      </a:pPr>
                      <a:r>
                        <a:rPr lang="en-US"/>
                        <a:t>Strong</a:t>
                      </a:r>
                    </a:p>
                  </a:txBody>
                  <a:tcPr/>
                </a:tc>
                <a:tc>
                  <a:txBody>
                    <a:bodyPr/>
                    <a:lstStyle/>
                    <a:p>
                      <a:pPr>
                        <a:buNone/>
                      </a:pPr>
                      <a:r>
                        <a:rPr lang="en-US"/>
                        <a:t>Yes</a:t>
                      </a:r>
                    </a:p>
                  </a:txBody>
                  <a:tcPr/>
                </a:tc>
                <a:extLst>
                  <a:ext uri="{0D108BD9-81ED-4DB2-BD59-A6C34878D82A}">
                    <a16:rowId xmlns:a16="http://schemas.microsoft.com/office/drawing/2014/main" val="10002"/>
                  </a:ext>
                </a:extLst>
              </a:tr>
              <a:tr h="381000">
                <a:tc>
                  <a:txBody>
                    <a:bodyPr/>
                    <a:lstStyle/>
                    <a:p>
                      <a:pPr>
                        <a:buNone/>
                      </a:pPr>
                      <a:r>
                        <a:rPr lang="en-US"/>
                        <a:t>3</a:t>
                      </a:r>
                    </a:p>
                  </a:txBody>
                  <a:tcPr/>
                </a:tc>
                <a:tc>
                  <a:txBody>
                    <a:bodyPr/>
                    <a:lstStyle/>
                    <a:p>
                      <a:pPr>
                        <a:buNone/>
                      </a:pPr>
                      <a:r>
                        <a:rPr lang="en-US"/>
                        <a:t>Sunny</a:t>
                      </a:r>
                    </a:p>
                  </a:txBody>
                  <a:tcPr/>
                </a:tc>
                <a:tc>
                  <a:txBody>
                    <a:bodyPr/>
                    <a:lstStyle/>
                    <a:p>
                      <a:pPr>
                        <a:buNone/>
                      </a:pPr>
                      <a:r>
                        <a:rPr lang="en-US"/>
                        <a:t>hot</a:t>
                      </a:r>
                    </a:p>
                  </a:txBody>
                  <a:tcPr/>
                </a:tc>
                <a:tc>
                  <a:txBody>
                    <a:bodyPr/>
                    <a:lstStyle/>
                    <a:p>
                      <a:pPr>
                        <a:buNone/>
                      </a:pPr>
                      <a:r>
                        <a:rPr lang="en-US"/>
                        <a:t>high</a:t>
                      </a:r>
                    </a:p>
                  </a:txBody>
                  <a:tcPr/>
                </a:tc>
                <a:tc>
                  <a:txBody>
                    <a:bodyPr/>
                    <a:lstStyle/>
                    <a:p>
                      <a:pPr>
                        <a:buNone/>
                      </a:pPr>
                      <a:r>
                        <a:rPr lang="en-US"/>
                        <a:t>strong</a:t>
                      </a:r>
                    </a:p>
                  </a:txBody>
                  <a:tcPr/>
                </a:tc>
                <a:tc>
                  <a:txBody>
                    <a:bodyPr/>
                    <a:lstStyle/>
                    <a:p>
                      <a:pPr>
                        <a:buNone/>
                      </a:pPr>
                      <a:r>
                        <a:rPr lang="en-US"/>
                        <a:t>No</a:t>
                      </a:r>
                    </a:p>
                  </a:txBody>
                  <a:tcPr/>
                </a:tc>
                <a:extLst>
                  <a:ext uri="{0D108BD9-81ED-4DB2-BD59-A6C34878D82A}">
                    <a16:rowId xmlns:a16="http://schemas.microsoft.com/office/drawing/2014/main" val="10003"/>
                  </a:ext>
                </a:extLst>
              </a:tr>
              <a:tr h="381000">
                <a:tc>
                  <a:txBody>
                    <a:bodyPr/>
                    <a:lstStyle/>
                    <a:p>
                      <a:pPr>
                        <a:buNone/>
                      </a:pPr>
                      <a:r>
                        <a:rPr lang="en-US"/>
                        <a:t>4</a:t>
                      </a:r>
                    </a:p>
                  </a:txBody>
                  <a:tcPr/>
                </a:tc>
                <a:tc>
                  <a:txBody>
                    <a:bodyPr/>
                    <a:lstStyle/>
                    <a:p>
                      <a:pPr>
                        <a:buNone/>
                      </a:pPr>
                      <a:r>
                        <a:rPr lang="en-US"/>
                        <a:t>Sunny</a:t>
                      </a:r>
                    </a:p>
                  </a:txBody>
                  <a:tcPr/>
                </a:tc>
                <a:tc>
                  <a:txBody>
                    <a:bodyPr/>
                    <a:lstStyle/>
                    <a:p>
                      <a:pPr>
                        <a:buNone/>
                      </a:pPr>
                      <a:r>
                        <a:rPr lang="en-US"/>
                        <a:t>Mild</a:t>
                      </a:r>
                    </a:p>
                  </a:txBody>
                  <a:tcPr/>
                </a:tc>
                <a:tc>
                  <a:txBody>
                    <a:bodyPr/>
                    <a:lstStyle/>
                    <a:p>
                      <a:pPr>
                        <a:buNone/>
                      </a:pPr>
                      <a:r>
                        <a:rPr lang="en-US"/>
                        <a:t>high</a:t>
                      </a:r>
                    </a:p>
                  </a:txBody>
                  <a:tcPr/>
                </a:tc>
                <a:tc>
                  <a:txBody>
                    <a:bodyPr/>
                    <a:lstStyle/>
                    <a:p>
                      <a:pPr>
                        <a:buNone/>
                      </a:pPr>
                      <a:r>
                        <a:rPr lang="en-US"/>
                        <a:t>weak </a:t>
                      </a:r>
                    </a:p>
                  </a:txBody>
                  <a:tcPr/>
                </a:tc>
                <a:tc>
                  <a:txBody>
                    <a:bodyPr/>
                    <a:lstStyle/>
                    <a:p>
                      <a:pPr>
                        <a:buNone/>
                      </a:pPr>
                      <a:r>
                        <a:rPr lang="en-US"/>
                        <a:t>No</a:t>
                      </a:r>
                    </a:p>
                  </a:txBody>
                  <a:tcPr/>
                </a:tc>
                <a:extLst>
                  <a:ext uri="{0D108BD9-81ED-4DB2-BD59-A6C34878D82A}">
                    <a16:rowId xmlns:a16="http://schemas.microsoft.com/office/drawing/2014/main" val="10004"/>
                  </a:ext>
                </a:extLst>
              </a:tr>
              <a:tr h="381000">
                <a:tc>
                  <a:txBody>
                    <a:bodyPr/>
                    <a:lstStyle/>
                    <a:p>
                      <a:pPr>
                        <a:buNone/>
                      </a:pPr>
                      <a:r>
                        <a:rPr lang="en-US"/>
                        <a:t>5</a:t>
                      </a:r>
                    </a:p>
                  </a:txBody>
                  <a:tcPr/>
                </a:tc>
                <a:tc>
                  <a:txBody>
                    <a:bodyPr/>
                    <a:lstStyle/>
                    <a:p>
                      <a:pPr>
                        <a:buNone/>
                      </a:pPr>
                      <a:r>
                        <a:rPr lang="en-US"/>
                        <a:t>Sunny</a:t>
                      </a:r>
                    </a:p>
                  </a:txBody>
                  <a:tcPr/>
                </a:tc>
                <a:tc>
                  <a:txBody>
                    <a:bodyPr/>
                    <a:lstStyle/>
                    <a:p>
                      <a:pPr>
                        <a:buNone/>
                      </a:pPr>
                      <a:r>
                        <a:rPr lang="en-US"/>
                        <a:t>cool</a:t>
                      </a:r>
                    </a:p>
                  </a:txBody>
                  <a:tcPr/>
                </a:tc>
                <a:tc>
                  <a:txBody>
                    <a:bodyPr/>
                    <a:lstStyle/>
                    <a:p>
                      <a:pPr>
                        <a:buNone/>
                      </a:pPr>
                      <a:r>
                        <a:rPr lang="en-US"/>
                        <a:t>normal</a:t>
                      </a:r>
                    </a:p>
                  </a:txBody>
                  <a:tcPr/>
                </a:tc>
                <a:tc>
                  <a:txBody>
                    <a:bodyPr/>
                    <a:lstStyle/>
                    <a:p>
                      <a:pPr>
                        <a:buNone/>
                      </a:pPr>
                      <a:r>
                        <a:rPr lang="en-US"/>
                        <a:t>weak</a:t>
                      </a:r>
                    </a:p>
                  </a:txBody>
                  <a:tcPr/>
                </a:tc>
                <a:tc>
                  <a:txBody>
                    <a:bodyPr/>
                    <a:lstStyle/>
                    <a:p>
                      <a:pPr>
                        <a:buNone/>
                      </a:pPr>
                      <a:r>
                        <a:rPr lang="en-US" dirty="0"/>
                        <a:t>Yes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Tables</a:t>
            </a:r>
          </a:p>
        </p:txBody>
      </p:sp>
      <p:sp>
        <p:nvSpPr>
          <p:cNvPr id="3" name="Content Placeholder 2"/>
          <p:cNvSpPr>
            <a:spLocks noGrp="1"/>
          </p:cNvSpPr>
          <p:nvPr>
            <p:ph idx="1"/>
          </p:nvPr>
        </p:nvSpPr>
        <p:spPr/>
        <p:txBody>
          <a:bodyPr/>
          <a:lstStyle/>
          <a:p>
            <a:r>
              <a:rPr lang="en-US" sz="2400" dirty="0">
                <a:latin typeface="Comic Sans MS" panose="030F0702030302020204" pitchFamily="66" charset="0"/>
              </a:rPr>
              <a:t>Gini index for temperature , humidity and wind for sunny outlook.</a:t>
            </a:r>
          </a:p>
          <a:p>
            <a:pPr marL="0" indent="0">
              <a:buNone/>
            </a:pPr>
            <a:endParaRPr lang="en-US" sz="2000" dirty="0"/>
          </a:p>
        </p:txBody>
      </p:sp>
      <p:graphicFrame>
        <p:nvGraphicFramePr>
          <p:cNvPr id="4" name="Table 3"/>
          <p:cNvGraphicFramePr/>
          <p:nvPr/>
        </p:nvGraphicFramePr>
        <p:xfrm>
          <a:off x="838200" y="2255520"/>
          <a:ext cx="4767580" cy="1737360"/>
        </p:xfrm>
        <a:graphic>
          <a:graphicData uri="http://schemas.openxmlformats.org/drawingml/2006/table">
            <a:tbl>
              <a:tblPr firstRow="1" bandRow="1">
                <a:tableStyleId>{5C22544A-7EE6-4342-B048-85BDC9FD1C3A}</a:tableStyleId>
              </a:tblPr>
              <a:tblGrid>
                <a:gridCol w="1191895">
                  <a:extLst>
                    <a:ext uri="{9D8B030D-6E8A-4147-A177-3AD203B41FA5}">
                      <a16:colId xmlns:a16="http://schemas.microsoft.com/office/drawing/2014/main" val="20000"/>
                    </a:ext>
                  </a:extLst>
                </a:gridCol>
                <a:gridCol w="1191895">
                  <a:extLst>
                    <a:ext uri="{9D8B030D-6E8A-4147-A177-3AD203B41FA5}">
                      <a16:colId xmlns:a16="http://schemas.microsoft.com/office/drawing/2014/main" val="20001"/>
                    </a:ext>
                  </a:extLst>
                </a:gridCol>
                <a:gridCol w="1191895">
                  <a:extLst>
                    <a:ext uri="{9D8B030D-6E8A-4147-A177-3AD203B41FA5}">
                      <a16:colId xmlns:a16="http://schemas.microsoft.com/office/drawing/2014/main" val="20002"/>
                    </a:ext>
                  </a:extLst>
                </a:gridCol>
                <a:gridCol w="1191895">
                  <a:extLst>
                    <a:ext uri="{9D8B030D-6E8A-4147-A177-3AD203B41FA5}">
                      <a16:colId xmlns:a16="http://schemas.microsoft.com/office/drawing/2014/main" val="20003"/>
                    </a:ext>
                  </a:extLst>
                </a:gridCol>
              </a:tblGrid>
              <a:tr h="640080">
                <a:tc>
                  <a:txBody>
                    <a:bodyPr/>
                    <a:lstStyle/>
                    <a:p>
                      <a:pPr>
                        <a:buNone/>
                      </a:pPr>
                      <a:r>
                        <a:rPr lang="en-US"/>
                        <a:t>Temperature</a:t>
                      </a:r>
                    </a:p>
                  </a:txBody>
                  <a:tcPr/>
                </a:tc>
                <a:tc>
                  <a:txBody>
                    <a:bodyPr/>
                    <a:lstStyle/>
                    <a:p>
                      <a:pPr>
                        <a:buNone/>
                      </a:pPr>
                      <a:r>
                        <a:rPr lang="en-US"/>
                        <a:t>Yes</a:t>
                      </a:r>
                    </a:p>
                  </a:txBody>
                  <a:tcPr/>
                </a:tc>
                <a:tc>
                  <a:txBody>
                    <a:bodyPr/>
                    <a:lstStyle/>
                    <a:p>
                      <a:pPr>
                        <a:buNone/>
                      </a:pPr>
                      <a:r>
                        <a:rPr lang="en-US"/>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65760">
                <a:tc>
                  <a:txBody>
                    <a:bodyPr/>
                    <a:lstStyle/>
                    <a:p>
                      <a:pPr>
                        <a:buNone/>
                      </a:pPr>
                      <a:r>
                        <a:rPr lang="en-US"/>
                        <a:t>Hot</a:t>
                      </a:r>
                    </a:p>
                  </a:txBody>
                  <a:tcPr/>
                </a:tc>
                <a:tc>
                  <a:txBody>
                    <a:bodyPr/>
                    <a:lstStyle/>
                    <a:p>
                      <a:pPr>
                        <a:buNone/>
                      </a:pPr>
                      <a:r>
                        <a:rPr lang="en-US"/>
                        <a:t>0</a:t>
                      </a:r>
                    </a:p>
                  </a:txBody>
                  <a:tcPr/>
                </a:tc>
                <a:tc>
                  <a:txBody>
                    <a:bodyPr/>
                    <a:lstStyle/>
                    <a:p>
                      <a:pPr>
                        <a:buNone/>
                      </a:pPr>
                      <a:r>
                        <a:rPr lang="en-US"/>
                        <a:t>2</a:t>
                      </a:r>
                    </a:p>
                  </a:txBody>
                  <a:tcPr/>
                </a:tc>
                <a:tc>
                  <a:txBody>
                    <a:bodyPr/>
                    <a:lstStyle/>
                    <a:p>
                      <a:pPr>
                        <a:buNone/>
                      </a:pPr>
                      <a:r>
                        <a:rPr lang="en-US"/>
                        <a:t>2</a:t>
                      </a:r>
                    </a:p>
                  </a:txBody>
                  <a:tcPr/>
                </a:tc>
                <a:extLst>
                  <a:ext uri="{0D108BD9-81ED-4DB2-BD59-A6C34878D82A}">
                    <a16:rowId xmlns:a16="http://schemas.microsoft.com/office/drawing/2014/main" val="10001"/>
                  </a:ext>
                </a:extLst>
              </a:tr>
              <a:tr h="365760">
                <a:tc>
                  <a:txBody>
                    <a:bodyPr/>
                    <a:lstStyle/>
                    <a:p>
                      <a:pPr>
                        <a:buNone/>
                      </a:pPr>
                      <a:r>
                        <a:rPr lang="en-US"/>
                        <a:t>Cool</a:t>
                      </a:r>
                    </a:p>
                  </a:txBody>
                  <a:tcPr/>
                </a:tc>
                <a:tc>
                  <a:txBody>
                    <a:bodyPr/>
                    <a:lstStyle/>
                    <a:p>
                      <a:pPr>
                        <a:buNone/>
                      </a:pPr>
                      <a:r>
                        <a:rPr lang="en-US"/>
                        <a:t>1</a:t>
                      </a:r>
                    </a:p>
                  </a:txBody>
                  <a:tcPr/>
                </a:tc>
                <a:tc>
                  <a:txBody>
                    <a:bodyPr/>
                    <a:lstStyle/>
                    <a:p>
                      <a:pPr>
                        <a:buNone/>
                      </a:pPr>
                      <a:r>
                        <a:rPr lang="en-US"/>
                        <a:t>1</a:t>
                      </a:r>
                    </a:p>
                  </a:txBody>
                  <a:tcPr/>
                </a:tc>
                <a:tc>
                  <a:txBody>
                    <a:bodyPr/>
                    <a:lstStyle/>
                    <a:p>
                      <a:pPr>
                        <a:buNone/>
                      </a:pPr>
                      <a:r>
                        <a:rPr lang="en-US"/>
                        <a:t>1</a:t>
                      </a:r>
                    </a:p>
                  </a:txBody>
                  <a:tcPr/>
                </a:tc>
                <a:extLst>
                  <a:ext uri="{0D108BD9-81ED-4DB2-BD59-A6C34878D82A}">
                    <a16:rowId xmlns:a16="http://schemas.microsoft.com/office/drawing/2014/main" val="10002"/>
                  </a:ext>
                </a:extLst>
              </a:tr>
              <a:tr h="365760">
                <a:tc>
                  <a:txBody>
                    <a:bodyPr/>
                    <a:lstStyle/>
                    <a:p>
                      <a:pPr>
                        <a:buNone/>
                      </a:pPr>
                      <a:r>
                        <a:rPr lang="en-US"/>
                        <a:t>Mild</a:t>
                      </a:r>
                    </a:p>
                  </a:txBody>
                  <a:tcPr/>
                </a:tc>
                <a:tc>
                  <a:txBody>
                    <a:bodyPr/>
                    <a:lstStyle/>
                    <a:p>
                      <a:pPr>
                        <a:buNone/>
                      </a:pPr>
                      <a:r>
                        <a:rPr lang="en-US"/>
                        <a:t>1</a:t>
                      </a:r>
                    </a:p>
                  </a:txBody>
                  <a:tcPr/>
                </a:tc>
                <a:tc>
                  <a:txBody>
                    <a:bodyPr/>
                    <a:lstStyle/>
                    <a:p>
                      <a:pPr>
                        <a:buNone/>
                      </a:pPr>
                      <a:r>
                        <a:rPr lang="en-US"/>
                        <a:t>1</a:t>
                      </a:r>
                    </a:p>
                  </a:txBody>
                  <a:tcPr/>
                </a:tc>
                <a:tc>
                  <a:txBody>
                    <a:bodyPr/>
                    <a:lstStyle/>
                    <a:p>
                      <a:pPr>
                        <a:buNone/>
                      </a:pPr>
                      <a:r>
                        <a:rPr lang="en-US"/>
                        <a:t>2</a:t>
                      </a:r>
                    </a:p>
                  </a:txBody>
                  <a:tcPr/>
                </a:tc>
                <a:extLst>
                  <a:ext uri="{0D108BD9-81ED-4DB2-BD59-A6C34878D82A}">
                    <a16:rowId xmlns:a16="http://schemas.microsoft.com/office/drawing/2014/main" val="10003"/>
                  </a:ext>
                </a:extLst>
              </a:tr>
            </a:tbl>
          </a:graphicData>
        </a:graphic>
      </p:graphicFrame>
      <p:graphicFrame>
        <p:nvGraphicFramePr>
          <p:cNvPr id="5" name="Table 4"/>
          <p:cNvGraphicFramePr/>
          <p:nvPr/>
        </p:nvGraphicFramePr>
        <p:xfrm>
          <a:off x="756285" y="4267835"/>
          <a:ext cx="4851400" cy="1436370"/>
        </p:xfrm>
        <a:graphic>
          <a:graphicData uri="http://schemas.openxmlformats.org/drawingml/2006/table">
            <a:tbl>
              <a:tblPr firstRow="1" bandRow="1">
                <a:tableStyleId>{5C22544A-7EE6-4342-B048-85BDC9FD1C3A}</a:tableStyleId>
              </a:tblPr>
              <a:tblGrid>
                <a:gridCol w="1212850">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tblGrid>
              <a:tr h="398145">
                <a:tc>
                  <a:txBody>
                    <a:bodyPr/>
                    <a:lstStyle/>
                    <a:p>
                      <a:pPr>
                        <a:buNone/>
                      </a:pPr>
                      <a:r>
                        <a:rPr lang="en-US"/>
                        <a:t>Humidity</a:t>
                      </a:r>
                    </a:p>
                  </a:txBody>
                  <a:tcPr/>
                </a:tc>
                <a:tc>
                  <a:txBody>
                    <a:bodyPr/>
                    <a:lstStyle/>
                    <a:p>
                      <a:pPr>
                        <a:buNone/>
                      </a:pPr>
                      <a:r>
                        <a:rPr lang="en-US"/>
                        <a:t>Yes</a:t>
                      </a:r>
                    </a:p>
                  </a:txBody>
                  <a:tcPr/>
                </a:tc>
                <a:tc>
                  <a:txBody>
                    <a:bodyPr/>
                    <a:lstStyle/>
                    <a:p>
                      <a:pPr>
                        <a:buNone/>
                      </a:pPr>
                      <a:r>
                        <a:rPr lang="en-US"/>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98145">
                <a:tc>
                  <a:txBody>
                    <a:bodyPr/>
                    <a:lstStyle/>
                    <a:p>
                      <a:pPr>
                        <a:buNone/>
                      </a:pPr>
                      <a:r>
                        <a:rPr lang="en-US"/>
                        <a:t>High</a:t>
                      </a:r>
                    </a:p>
                  </a:txBody>
                  <a:tcPr/>
                </a:tc>
                <a:tc>
                  <a:txBody>
                    <a:bodyPr/>
                    <a:lstStyle/>
                    <a:p>
                      <a:pPr>
                        <a:buNone/>
                      </a:pPr>
                      <a:r>
                        <a:rPr lang="en-US"/>
                        <a:t>0</a:t>
                      </a:r>
                    </a:p>
                  </a:txBody>
                  <a:tcPr/>
                </a:tc>
                <a:tc>
                  <a:txBody>
                    <a:bodyPr/>
                    <a:lstStyle/>
                    <a:p>
                      <a:pPr>
                        <a:buNone/>
                      </a:pPr>
                      <a:r>
                        <a:rPr lang="en-US"/>
                        <a:t>3</a:t>
                      </a:r>
                    </a:p>
                  </a:txBody>
                  <a:tcPr/>
                </a:tc>
                <a:tc>
                  <a:txBody>
                    <a:bodyPr/>
                    <a:lstStyle/>
                    <a:p>
                      <a:pPr>
                        <a:buNone/>
                      </a:pPr>
                      <a:r>
                        <a:rPr lang="en-US"/>
                        <a:t>3</a:t>
                      </a:r>
                    </a:p>
                  </a:txBody>
                  <a:tcPr/>
                </a:tc>
                <a:extLst>
                  <a:ext uri="{0D108BD9-81ED-4DB2-BD59-A6C34878D82A}">
                    <a16:rowId xmlns:a16="http://schemas.microsoft.com/office/drawing/2014/main" val="10001"/>
                  </a:ext>
                </a:extLst>
              </a:tr>
              <a:tr h="398145">
                <a:tc>
                  <a:txBody>
                    <a:bodyPr/>
                    <a:lstStyle/>
                    <a:p>
                      <a:pPr>
                        <a:buNone/>
                      </a:pPr>
                      <a:r>
                        <a:rPr lang="en-US"/>
                        <a:t>Normal</a:t>
                      </a:r>
                    </a:p>
                  </a:txBody>
                  <a:tcPr/>
                </a:tc>
                <a:tc>
                  <a:txBody>
                    <a:bodyPr/>
                    <a:lstStyle/>
                    <a:p>
                      <a:pPr>
                        <a:buNone/>
                      </a:pPr>
                      <a:r>
                        <a:rPr lang="en-US"/>
                        <a:t>2 </a:t>
                      </a:r>
                    </a:p>
                  </a:txBody>
                  <a:tcPr/>
                </a:tc>
                <a:tc>
                  <a:txBody>
                    <a:bodyPr/>
                    <a:lstStyle/>
                    <a:p>
                      <a:pPr>
                        <a:buNone/>
                      </a:pPr>
                      <a:r>
                        <a:rPr lang="en-US"/>
                        <a:t>0</a:t>
                      </a:r>
                    </a:p>
                  </a:txBody>
                  <a:tcPr/>
                </a:tc>
                <a:tc>
                  <a:txBody>
                    <a:bodyPr/>
                    <a:lstStyle/>
                    <a:p>
                      <a:pPr>
                        <a:buNone/>
                      </a:pPr>
                      <a:r>
                        <a:rPr lang="en-US"/>
                        <a:t>2</a:t>
                      </a:r>
                    </a:p>
                  </a:txBody>
                  <a:tcPr/>
                </a:tc>
                <a:extLst>
                  <a:ext uri="{0D108BD9-81ED-4DB2-BD59-A6C34878D82A}">
                    <a16:rowId xmlns:a16="http://schemas.microsoft.com/office/drawing/2014/main" val="10002"/>
                  </a:ext>
                </a:extLst>
              </a:tr>
            </a:tbl>
          </a:graphicData>
        </a:graphic>
      </p:graphicFrame>
      <p:graphicFrame>
        <p:nvGraphicFramePr>
          <p:cNvPr id="6" name="Table 5"/>
          <p:cNvGraphicFramePr/>
          <p:nvPr/>
        </p:nvGraphicFramePr>
        <p:xfrm>
          <a:off x="6098540" y="2255520"/>
          <a:ext cx="4602480" cy="1744980"/>
        </p:xfrm>
        <a:graphic>
          <a:graphicData uri="http://schemas.openxmlformats.org/drawingml/2006/table">
            <a:tbl>
              <a:tblPr firstRow="1" bandRow="1">
                <a:tableStyleId>{5C22544A-7EE6-4342-B048-85BDC9FD1C3A}</a:tableStyleId>
              </a:tblPr>
              <a:tblGrid>
                <a:gridCol w="115062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150620">
                  <a:extLst>
                    <a:ext uri="{9D8B030D-6E8A-4147-A177-3AD203B41FA5}">
                      <a16:colId xmlns:a16="http://schemas.microsoft.com/office/drawing/2014/main" val="20002"/>
                    </a:ext>
                  </a:extLst>
                </a:gridCol>
                <a:gridCol w="1150620">
                  <a:extLst>
                    <a:ext uri="{9D8B030D-6E8A-4147-A177-3AD203B41FA5}">
                      <a16:colId xmlns:a16="http://schemas.microsoft.com/office/drawing/2014/main" val="20003"/>
                    </a:ext>
                  </a:extLst>
                </a:gridCol>
              </a:tblGrid>
              <a:tr h="368300">
                <a:tc>
                  <a:txBody>
                    <a:bodyPr/>
                    <a:lstStyle/>
                    <a:p>
                      <a:pPr>
                        <a:buNone/>
                      </a:pPr>
                      <a:r>
                        <a:rPr lang="en-US"/>
                        <a:t>Wind</a:t>
                      </a:r>
                    </a:p>
                  </a:txBody>
                  <a:tcPr/>
                </a:tc>
                <a:tc>
                  <a:txBody>
                    <a:bodyPr/>
                    <a:lstStyle/>
                    <a:p>
                      <a:pPr>
                        <a:buNone/>
                      </a:pPr>
                      <a:r>
                        <a:rPr lang="en-US"/>
                        <a:t>Yes</a:t>
                      </a:r>
                    </a:p>
                  </a:txBody>
                  <a:tcPr/>
                </a:tc>
                <a:tc>
                  <a:txBody>
                    <a:bodyPr/>
                    <a:lstStyle/>
                    <a:p>
                      <a:pPr>
                        <a:buNone/>
                      </a:pPr>
                      <a:r>
                        <a:rPr lang="en-US"/>
                        <a:t>No</a:t>
                      </a:r>
                    </a:p>
                  </a:txBody>
                  <a:tcPr/>
                </a:tc>
                <a:tc>
                  <a:txBody>
                    <a:bodyPr/>
                    <a:lstStyle/>
                    <a:p>
                      <a:pPr>
                        <a:buNone/>
                      </a:pPr>
                      <a:r>
                        <a:rPr lang="en-US"/>
                        <a:t>instances</a:t>
                      </a:r>
                    </a:p>
                  </a:txBody>
                  <a:tcPr/>
                </a:tc>
                <a:extLst>
                  <a:ext uri="{0D108BD9-81ED-4DB2-BD59-A6C34878D82A}">
                    <a16:rowId xmlns:a16="http://schemas.microsoft.com/office/drawing/2014/main" val="10000"/>
                  </a:ext>
                </a:extLst>
              </a:tr>
              <a:tr h="368300">
                <a:tc>
                  <a:txBody>
                    <a:bodyPr/>
                    <a:lstStyle/>
                    <a:p>
                      <a:pPr>
                        <a:buNone/>
                      </a:pPr>
                      <a:r>
                        <a:rPr lang="en-US"/>
                        <a:t>Weak</a:t>
                      </a:r>
                    </a:p>
                  </a:txBody>
                  <a:tcPr/>
                </a:tc>
                <a:tc>
                  <a:txBody>
                    <a:bodyPr/>
                    <a:lstStyle/>
                    <a:p>
                      <a:pPr>
                        <a:buNone/>
                      </a:pPr>
                      <a:r>
                        <a:rPr lang="en-US"/>
                        <a:t>1</a:t>
                      </a:r>
                    </a:p>
                  </a:txBody>
                  <a:tcPr/>
                </a:tc>
                <a:tc>
                  <a:txBody>
                    <a:bodyPr/>
                    <a:lstStyle/>
                    <a:p>
                      <a:pPr>
                        <a:buNone/>
                      </a:pPr>
                      <a:r>
                        <a:rPr lang="en-US"/>
                        <a:t>2</a:t>
                      </a:r>
                    </a:p>
                  </a:txBody>
                  <a:tcPr/>
                </a:tc>
                <a:tc>
                  <a:txBody>
                    <a:bodyPr/>
                    <a:lstStyle/>
                    <a:p>
                      <a:pPr>
                        <a:buNone/>
                      </a:pPr>
                      <a:r>
                        <a:rPr lang="en-US"/>
                        <a:t>3</a:t>
                      </a:r>
                    </a:p>
                  </a:txBody>
                  <a:tcPr/>
                </a:tc>
                <a:extLst>
                  <a:ext uri="{0D108BD9-81ED-4DB2-BD59-A6C34878D82A}">
                    <a16:rowId xmlns:a16="http://schemas.microsoft.com/office/drawing/2014/main" val="10001"/>
                  </a:ext>
                </a:extLst>
              </a:tr>
              <a:tr h="368300">
                <a:tc>
                  <a:txBody>
                    <a:bodyPr/>
                    <a:lstStyle/>
                    <a:p>
                      <a:pPr>
                        <a:buNone/>
                      </a:pPr>
                      <a:r>
                        <a:rPr lang="en-US"/>
                        <a:t>Strong</a:t>
                      </a:r>
                    </a:p>
                  </a:txBody>
                  <a:tcPr/>
                </a:tc>
                <a:tc>
                  <a:txBody>
                    <a:bodyPr/>
                    <a:lstStyle/>
                    <a:p>
                      <a:pPr>
                        <a:buNone/>
                      </a:pPr>
                      <a:r>
                        <a:rPr lang="en-US"/>
                        <a:t>1</a:t>
                      </a:r>
                    </a:p>
                  </a:txBody>
                  <a:tcPr/>
                </a:tc>
                <a:tc>
                  <a:txBody>
                    <a:bodyPr/>
                    <a:lstStyle/>
                    <a:p>
                      <a:pPr>
                        <a:buNone/>
                      </a:pPr>
                      <a:r>
                        <a:rPr lang="en-US"/>
                        <a:t>1</a:t>
                      </a:r>
                    </a:p>
                  </a:txBody>
                  <a:tcPr/>
                </a:tc>
                <a:tc>
                  <a:txBody>
                    <a:bodyPr/>
                    <a:lstStyle/>
                    <a:p>
                      <a:pPr>
                        <a:buNone/>
                      </a:pPr>
                      <a:r>
                        <a:rPr lang="en-US"/>
                        <a:t>2</a:t>
                      </a:r>
                    </a:p>
                  </a:txBody>
                  <a:tcPr/>
                </a:tc>
                <a:extLst>
                  <a:ext uri="{0D108BD9-81ED-4DB2-BD59-A6C34878D82A}">
                    <a16:rowId xmlns:a16="http://schemas.microsoft.com/office/drawing/2014/main" val="10002"/>
                  </a:ext>
                </a:extLst>
              </a:tr>
              <a:tr h="368300">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Aharoni" panose="02010803020104030203" pitchFamily="2" charset="-79"/>
                <a:cs typeface="Aharoni" panose="02010803020104030203" pitchFamily="2" charset="-79"/>
              </a:rPr>
              <a:t>Gini Index calculations</a:t>
            </a:r>
          </a:p>
        </p:txBody>
      </p:sp>
      <p:sp>
        <p:nvSpPr>
          <p:cNvPr id="3" name="Content Placeholder 2"/>
          <p:cNvSpPr>
            <a:spLocks noGrp="1"/>
          </p:cNvSpPr>
          <p:nvPr>
            <p:ph idx="1"/>
          </p:nvPr>
        </p:nvSpPr>
        <p:spPr/>
        <p:txBody>
          <a:bodyPr>
            <a:normAutofit fontScale="92500"/>
          </a:bodyPr>
          <a:lstStyle/>
          <a:p>
            <a:r>
              <a:rPr lang="en-US" sz="2400" dirty="0">
                <a:latin typeface="Comic Sans MS" panose="030F0702030302020204" pitchFamily="66" charset="0"/>
              </a:rPr>
              <a:t>Gini(outlook=sunny &amp; temperature=hot) = 1-(0/2)²-(2/2)² = 0</a:t>
            </a:r>
          </a:p>
          <a:p>
            <a:r>
              <a:rPr lang="en-US" sz="2400" dirty="0">
                <a:latin typeface="Comic Sans MS" panose="030F0702030302020204" pitchFamily="66" charset="0"/>
              </a:rPr>
              <a:t>Gini(outlook=sunny &amp; temperature=cool) = 1-(1/1)²-(0/1)² = 0</a:t>
            </a:r>
          </a:p>
          <a:p>
            <a:r>
              <a:rPr lang="en-US" sz="2400" dirty="0">
                <a:latin typeface="Comic Sans MS" panose="030F0702030302020204" pitchFamily="66" charset="0"/>
              </a:rPr>
              <a:t>Gini(outlook=sunny &amp; temperature=mild) = 1-(1/2)²-(1/2)² = 0.5</a:t>
            </a:r>
          </a:p>
          <a:p>
            <a:pPr marL="0" indent="0">
              <a:buNone/>
            </a:pPr>
            <a:endParaRPr lang="en-US" sz="2400" dirty="0">
              <a:latin typeface="Comic Sans MS" panose="030F0702030302020204" pitchFamily="66" charset="0"/>
            </a:endParaRPr>
          </a:p>
          <a:p>
            <a:r>
              <a:rPr lang="en-US" sz="2400" dirty="0">
                <a:latin typeface="Comic Sans MS" panose="030F0702030302020204" pitchFamily="66" charset="0"/>
              </a:rPr>
              <a:t>Gini(outlook=sunny &amp; temperature)= (2/5) *0 + (1/5) *0+ (2/5) *0.5 =0.2</a:t>
            </a:r>
          </a:p>
          <a:p>
            <a:pPr marL="0" indent="0">
              <a:buNone/>
            </a:pPr>
            <a:endParaRPr lang="en-US" sz="2400" dirty="0">
              <a:latin typeface="Comic Sans MS" panose="030F0702030302020204" pitchFamily="66" charset="0"/>
            </a:endParaRPr>
          </a:p>
          <a:p>
            <a:r>
              <a:rPr lang="en-US" sz="2400" dirty="0">
                <a:latin typeface="Comic Sans MS" panose="030F0702030302020204" pitchFamily="66" charset="0"/>
              </a:rPr>
              <a:t>Gini(outlook=sunny &amp; humidity=high) = 1-(0/3)²-(3/3)² = 0</a:t>
            </a:r>
          </a:p>
          <a:p>
            <a:r>
              <a:rPr lang="en-US" sz="2400" dirty="0">
                <a:latin typeface="Comic Sans MS" panose="030F0702030302020204" pitchFamily="66" charset="0"/>
              </a:rPr>
              <a:t>Gini(outlook=sunny &amp; humidity=normal) = 1-(2/2)²-(0/2)² = 0</a:t>
            </a:r>
          </a:p>
          <a:p>
            <a:r>
              <a:rPr lang="en-US" sz="2400" dirty="0">
                <a:latin typeface="Comic Sans MS" panose="030F0702030302020204" pitchFamily="66" charset="0"/>
              </a:rPr>
              <a:t>Gini(outlook = sunny &amp; humidity) = (3/5) *0 + (2/5) *0=0</a:t>
            </a:r>
          </a:p>
          <a:p>
            <a:r>
              <a:rPr lang="en-US" sz="2400" dirty="0">
                <a:latin typeface="Comic Sans MS" panose="030F0702030302020204" pitchFamily="66" charset="0"/>
              </a:rPr>
              <a:t>Gini(outlook=sunny &amp; wind=weak) = 1-(1/3)²-(2/3)² = 0.44</a:t>
            </a:r>
          </a:p>
          <a:p>
            <a:r>
              <a:rPr lang="en-US" sz="2400" dirty="0">
                <a:latin typeface="Comic Sans MS" panose="030F0702030302020204" pitchFamily="66" charset="0"/>
              </a:rPr>
              <a:t>Gini(outlook=sunny &amp; wind=strong) = 1-(1/2)²-(1/2)² = 0.5</a:t>
            </a:r>
          </a:p>
          <a:p>
            <a:r>
              <a:rPr lang="en-US" sz="2400" dirty="0">
                <a:latin typeface="Comic Sans MS" panose="030F0702030302020204" pitchFamily="66" charset="0"/>
              </a:rPr>
              <a:t>Gini(outlook = sunny and wind) = (3/5) *0.44 + (2/5) *0.5=0.266+0.2= 0.466</a:t>
            </a:r>
            <a:endParaRPr lang="en-US" sz="2000" dirty="0">
              <a:latin typeface="Comic Sans MS" panose="030F0702030302020204" pitchFamily="66" charset="0"/>
            </a:endParaRPr>
          </a:p>
        </p:txBody>
      </p:sp>
      <p:sp>
        <p:nvSpPr>
          <p:cNvPr id="4" name="Text Box 3"/>
          <p:cNvSpPr txBox="1"/>
          <p:nvPr/>
        </p:nvSpPr>
        <p:spPr>
          <a:xfrm>
            <a:off x="11368405" y="3690620"/>
            <a:ext cx="4064000" cy="368300"/>
          </a:xfrm>
          <a:prstGeom prst="rect">
            <a:avLst/>
          </a:prstGeom>
          <a:noFill/>
        </p:spPr>
        <p:txBody>
          <a:bodyPr wrap="square" rtlCol="0">
            <a:spAutoFit/>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latin typeface="Comic Sans MS" panose="030F0702030302020204" pitchFamily="66" charset="0"/>
              </a:rPr>
              <a:t>Decision on sunny outlook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latin typeface="Comic Sans MS" panose="030F0702030302020204" pitchFamily="66" charset="0"/>
            </a:endParaRPr>
          </a:p>
          <a:p>
            <a:r>
              <a:rPr lang="en-US" sz="2400" dirty="0">
                <a:latin typeface="Comic Sans MS" panose="030F0702030302020204" pitchFamily="66" charset="0"/>
              </a:rPr>
              <a:t>We have calculated the Gini index of all the features when the outlook is sunny. You can infer that humidity has lowest value. so next node will be humidity.</a:t>
            </a:r>
          </a:p>
        </p:txBody>
      </p:sp>
      <p:graphicFrame>
        <p:nvGraphicFramePr>
          <p:cNvPr id="4" name="Table 3"/>
          <p:cNvGraphicFramePr/>
          <p:nvPr>
            <p:extLst>
              <p:ext uri="{D42A27DB-BD31-4B8C-83A1-F6EECF244321}">
                <p14:modId xmlns:p14="http://schemas.microsoft.com/office/powerpoint/2010/main" val="4044533496"/>
              </p:ext>
            </p:extLst>
          </p:nvPr>
        </p:nvGraphicFramePr>
        <p:xfrm>
          <a:off x="1684292" y="2014674"/>
          <a:ext cx="8533130" cy="1524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buNone/>
                      </a:pPr>
                      <a:r>
                        <a:rPr lang="en-US" dirty="0"/>
                        <a:t>Features</a:t>
                      </a:r>
                    </a:p>
                  </a:txBody>
                  <a:tcPr/>
                </a:tc>
                <a:tc>
                  <a:txBody>
                    <a:bodyPr/>
                    <a:lstStyle/>
                    <a:p>
                      <a:pPr>
                        <a:buNone/>
                      </a:pPr>
                      <a:r>
                        <a:rPr lang="en-US"/>
                        <a:t>Gini Index</a:t>
                      </a:r>
                    </a:p>
                  </a:txBody>
                  <a:tcPr/>
                </a:tc>
                <a:extLst>
                  <a:ext uri="{0D108BD9-81ED-4DB2-BD59-A6C34878D82A}">
                    <a16:rowId xmlns:a16="http://schemas.microsoft.com/office/drawing/2014/main" val="10000"/>
                  </a:ext>
                </a:extLst>
              </a:tr>
              <a:tr h="381000">
                <a:tc>
                  <a:txBody>
                    <a:bodyPr/>
                    <a:lstStyle/>
                    <a:p>
                      <a:pPr>
                        <a:buNone/>
                      </a:pPr>
                      <a:r>
                        <a:rPr lang="en-US"/>
                        <a:t>Temperature</a:t>
                      </a:r>
                    </a:p>
                  </a:txBody>
                  <a:tcPr/>
                </a:tc>
                <a:tc>
                  <a:txBody>
                    <a:bodyPr/>
                    <a:lstStyle/>
                    <a:p>
                      <a:pPr>
                        <a:buNone/>
                      </a:pPr>
                      <a:r>
                        <a:rPr lang="en-US"/>
                        <a:t>0.2</a:t>
                      </a:r>
                    </a:p>
                  </a:txBody>
                  <a:tcPr/>
                </a:tc>
                <a:extLst>
                  <a:ext uri="{0D108BD9-81ED-4DB2-BD59-A6C34878D82A}">
                    <a16:rowId xmlns:a16="http://schemas.microsoft.com/office/drawing/2014/main" val="10001"/>
                  </a:ext>
                </a:extLst>
              </a:tr>
              <a:tr h="381000">
                <a:tc>
                  <a:txBody>
                    <a:bodyPr/>
                    <a:lstStyle/>
                    <a:p>
                      <a:pPr>
                        <a:buNone/>
                      </a:pPr>
                      <a:r>
                        <a:rPr lang="en-US"/>
                        <a:t>Humidity</a:t>
                      </a:r>
                    </a:p>
                  </a:txBody>
                  <a:tcPr/>
                </a:tc>
                <a:tc>
                  <a:txBody>
                    <a:bodyPr/>
                    <a:lstStyle/>
                    <a:p>
                      <a:pPr>
                        <a:buNone/>
                      </a:pPr>
                      <a:r>
                        <a:rPr lang="en-US"/>
                        <a:t>0</a:t>
                      </a:r>
                    </a:p>
                  </a:txBody>
                  <a:tcPr/>
                </a:tc>
                <a:extLst>
                  <a:ext uri="{0D108BD9-81ED-4DB2-BD59-A6C34878D82A}">
                    <a16:rowId xmlns:a16="http://schemas.microsoft.com/office/drawing/2014/main" val="10002"/>
                  </a:ext>
                </a:extLst>
              </a:tr>
              <a:tr h="381000">
                <a:tc>
                  <a:txBody>
                    <a:bodyPr/>
                    <a:lstStyle/>
                    <a:p>
                      <a:pPr>
                        <a:buNone/>
                      </a:pPr>
                      <a:r>
                        <a:rPr lang="en-US"/>
                        <a:t>Wind</a:t>
                      </a:r>
                    </a:p>
                  </a:txBody>
                  <a:tcPr/>
                </a:tc>
                <a:tc>
                  <a:txBody>
                    <a:bodyPr/>
                    <a:lstStyle/>
                    <a:p>
                      <a:pPr>
                        <a:buNone/>
                      </a:pPr>
                      <a:r>
                        <a:rPr lang="en-US" dirty="0"/>
                        <a:t>0.466</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5789"/>
            <a:ext cx="10972800" cy="5940153"/>
          </a:xfrm>
        </p:spPr>
        <p:txBody>
          <a:bodyPr/>
          <a:lstStyle/>
          <a:p>
            <a:r>
              <a:rPr lang="en-US" sz="2000" dirty="0"/>
              <a:t>                                                                    </a:t>
            </a:r>
            <a:r>
              <a:rPr lang="en-US" sz="2000" b="1" dirty="0">
                <a:latin typeface="Arial Black" panose="020B0A04020102020204" pitchFamily="34" charset="0"/>
              </a:rPr>
              <a:t>Tree </a:t>
            </a:r>
          </a:p>
        </p:txBody>
      </p:sp>
      <p:sp>
        <p:nvSpPr>
          <p:cNvPr id="5" name="Diamond 4"/>
          <p:cNvSpPr/>
          <p:nvPr/>
        </p:nvSpPr>
        <p:spPr>
          <a:xfrm>
            <a:off x="5107940" y="2661920"/>
            <a:ext cx="1985645" cy="90551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Outlook</a:t>
            </a:r>
          </a:p>
        </p:txBody>
      </p:sp>
      <p:cxnSp>
        <p:nvCxnSpPr>
          <p:cNvPr id="6" name="Elbow Connector 5"/>
          <p:cNvCxnSpPr>
            <a:stCxn id="5" idx="1"/>
          </p:cNvCxnSpPr>
          <p:nvPr/>
        </p:nvCxnSpPr>
        <p:spPr>
          <a:xfrm rot="10800000" flipV="1">
            <a:off x="4165600" y="3114675"/>
            <a:ext cx="941705" cy="104902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7" name="Diamond 6"/>
          <p:cNvSpPr/>
          <p:nvPr/>
        </p:nvSpPr>
        <p:spPr>
          <a:xfrm>
            <a:off x="3306445" y="4163695"/>
            <a:ext cx="1800860" cy="118300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Humidity</a:t>
            </a:r>
          </a:p>
        </p:txBody>
      </p:sp>
      <p:cxnSp>
        <p:nvCxnSpPr>
          <p:cNvPr id="8" name="Straight Arrow Connector 7"/>
          <p:cNvCxnSpPr>
            <a:stCxn id="5" idx="2"/>
          </p:cNvCxnSpPr>
          <p:nvPr/>
        </p:nvCxnSpPr>
        <p:spPr>
          <a:xfrm flipH="1">
            <a:off x="6090285" y="3567430"/>
            <a:ext cx="10795" cy="1193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Diamond 8"/>
          <p:cNvSpPr/>
          <p:nvPr/>
        </p:nvSpPr>
        <p:spPr>
          <a:xfrm>
            <a:off x="5159375" y="4760595"/>
            <a:ext cx="1934210" cy="140970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Overcast</a:t>
            </a:r>
          </a:p>
        </p:txBody>
      </p:sp>
      <p:cxnSp>
        <p:nvCxnSpPr>
          <p:cNvPr id="10" name="Elbow Connector 9"/>
          <p:cNvCxnSpPr>
            <a:stCxn id="5" idx="3"/>
          </p:cNvCxnSpPr>
          <p:nvPr/>
        </p:nvCxnSpPr>
        <p:spPr>
          <a:xfrm>
            <a:off x="7093585" y="3114675"/>
            <a:ext cx="993140" cy="99758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1" name="Diamond 10"/>
          <p:cNvSpPr/>
          <p:nvPr/>
        </p:nvSpPr>
        <p:spPr>
          <a:xfrm>
            <a:off x="6964680" y="4112260"/>
            <a:ext cx="2294255" cy="159448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a:t>
            </a:r>
          </a:p>
        </p:txBody>
      </p:sp>
      <p:pic>
        <p:nvPicPr>
          <p:cNvPr id="12" name="Picture 11"/>
          <p:cNvPicPr>
            <a:picLocks noChangeAspect="1"/>
          </p:cNvPicPr>
          <p:nvPr/>
        </p:nvPicPr>
        <p:blipFill>
          <a:blip r:embed="rId2"/>
          <a:stretch>
            <a:fillRect/>
          </a:stretch>
        </p:blipFill>
        <p:spPr>
          <a:xfrm>
            <a:off x="4384040" y="2560320"/>
            <a:ext cx="723900" cy="358140"/>
          </a:xfrm>
          <a:prstGeom prst="rect">
            <a:avLst/>
          </a:prstGeom>
        </p:spPr>
      </p:pic>
      <p:pic>
        <p:nvPicPr>
          <p:cNvPr id="13" name="Picture 12"/>
          <p:cNvPicPr>
            <a:picLocks noChangeAspect="1"/>
          </p:cNvPicPr>
          <p:nvPr/>
        </p:nvPicPr>
        <p:blipFill>
          <a:blip r:embed="rId3"/>
          <a:stretch>
            <a:fillRect/>
          </a:stretch>
        </p:blipFill>
        <p:spPr>
          <a:xfrm>
            <a:off x="7263765" y="2661920"/>
            <a:ext cx="822960" cy="281940"/>
          </a:xfrm>
          <a:prstGeom prst="rect">
            <a:avLst/>
          </a:prstGeom>
        </p:spPr>
      </p:pic>
      <p:cxnSp>
        <p:nvCxnSpPr>
          <p:cNvPr id="14" name="Elbow Connector 13"/>
          <p:cNvCxnSpPr>
            <a:stCxn id="7" idx="1"/>
          </p:cNvCxnSpPr>
          <p:nvPr/>
        </p:nvCxnSpPr>
        <p:spPr>
          <a:xfrm rot="10800000" flipV="1">
            <a:off x="2591435" y="4754880"/>
            <a:ext cx="714375" cy="77660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Elbow Connector 15"/>
          <p:cNvCxnSpPr>
            <a:stCxn id="7" idx="3"/>
          </p:cNvCxnSpPr>
          <p:nvPr/>
        </p:nvCxnSpPr>
        <p:spPr>
          <a:xfrm flipH="1">
            <a:off x="4474845" y="4755515"/>
            <a:ext cx="632460" cy="910590"/>
          </a:xfrm>
          <a:prstGeom prst="bentConnector4">
            <a:avLst>
              <a:gd name="adj1" fmla="val -37651"/>
              <a:gd name="adj2" fmla="val 82497"/>
            </a:avLst>
          </a:prstGeom>
          <a:ln>
            <a:tailEnd type="arrow"/>
          </a:ln>
        </p:spPr>
        <p:style>
          <a:lnRef idx="2">
            <a:schemeClr val="accent1"/>
          </a:lnRef>
          <a:fillRef idx="0">
            <a:srgbClr val="FFFFFF"/>
          </a:fillRef>
          <a:effectRef idx="0">
            <a:srgbClr val="FFFFFF"/>
          </a:effectRef>
          <a:fontRef idx="minor">
            <a:schemeClr val="tx1"/>
          </a:fontRef>
        </p:style>
      </p:cxnSp>
      <p:sp>
        <p:nvSpPr>
          <p:cNvPr id="17" name="Diamond 16"/>
          <p:cNvSpPr/>
          <p:nvPr/>
        </p:nvSpPr>
        <p:spPr>
          <a:xfrm>
            <a:off x="2150110" y="5531485"/>
            <a:ext cx="905510" cy="7302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a:t>
            </a:r>
          </a:p>
        </p:txBody>
      </p:sp>
      <p:sp>
        <p:nvSpPr>
          <p:cNvPr id="18" name="Diamond 17"/>
          <p:cNvSpPr/>
          <p:nvPr/>
        </p:nvSpPr>
        <p:spPr>
          <a:xfrm>
            <a:off x="3970655" y="5655945"/>
            <a:ext cx="1059815" cy="59626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a:t>
            </a:r>
          </a:p>
        </p:txBody>
      </p:sp>
      <p:pic>
        <p:nvPicPr>
          <p:cNvPr id="19" name="Picture 18"/>
          <p:cNvPicPr>
            <a:picLocks noChangeAspect="1"/>
          </p:cNvPicPr>
          <p:nvPr/>
        </p:nvPicPr>
        <p:blipFill>
          <a:blip r:embed="rId4"/>
          <a:stretch>
            <a:fillRect/>
          </a:stretch>
        </p:blipFill>
        <p:spPr>
          <a:xfrm>
            <a:off x="2629535" y="4391660"/>
            <a:ext cx="624840" cy="236220"/>
          </a:xfrm>
          <a:prstGeom prst="rect">
            <a:avLst/>
          </a:prstGeom>
        </p:spPr>
      </p:pic>
      <p:pic>
        <p:nvPicPr>
          <p:cNvPr id="20" name="Picture 19"/>
          <p:cNvPicPr>
            <a:picLocks noChangeAspect="1"/>
          </p:cNvPicPr>
          <p:nvPr/>
        </p:nvPicPr>
        <p:blipFill>
          <a:blip r:embed="rId5"/>
          <a:stretch>
            <a:fillRect/>
          </a:stretch>
        </p:blipFill>
        <p:spPr>
          <a:xfrm>
            <a:off x="5107940" y="4376420"/>
            <a:ext cx="472440" cy="251460"/>
          </a:xfrm>
          <a:prstGeom prst="rect">
            <a:avLst/>
          </a:prstGeom>
        </p:spPr>
      </p:pic>
      <p:cxnSp>
        <p:nvCxnSpPr>
          <p:cNvPr id="23" name="Straight Arrow Connector 22"/>
          <p:cNvCxnSpPr>
            <a:cxnSpLocks/>
          </p:cNvCxnSpPr>
          <p:nvPr/>
        </p:nvCxnSpPr>
        <p:spPr>
          <a:xfrm>
            <a:off x="6028690" y="1001486"/>
            <a:ext cx="0" cy="1608999"/>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Aharoni" panose="02010803020104030203" pitchFamily="2" charset="-79"/>
                <a:cs typeface="Aharoni" panose="02010803020104030203" pitchFamily="2" charset="-79"/>
              </a:rPr>
              <a:t>Overall tree</a:t>
            </a:r>
          </a:p>
        </p:txBody>
      </p:sp>
      <p:sp>
        <p:nvSpPr>
          <p:cNvPr id="3" name="Content Placeholder 2"/>
          <p:cNvSpPr>
            <a:spLocks noGrp="1"/>
          </p:cNvSpPr>
          <p:nvPr>
            <p:ph idx="1"/>
          </p:nvPr>
        </p:nvSpPr>
        <p:spPr/>
        <p:txBody>
          <a:bodyPr/>
          <a:lstStyle/>
          <a:p>
            <a:pPr marL="0" indent="0">
              <a:buNone/>
            </a:pPr>
            <a:r>
              <a:rPr lang="en-US" sz="2000" dirty="0">
                <a:latin typeface="Comic Sans MS" panose="030F0702030302020204" pitchFamily="66" charset="0"/>
              </a:rPr>
              <a:t>Lets focus on sub data for overcast outlook feature. and calculate till all dataset split is a same manner.  </a:t>
            </a:r>
          </a:p>
          <a:p>
            <a:pPr marL="0" indent="0">
              <a:buNone/>
            </a:pPr>
            <a:r>
              <a:rPr lang="en-US" sz="2000" dirty="0">
                <a:latin typeface="Comic Sans MS" panose="030F0702030302020204" pitchFamily="66" charset="0"/>
              </a:rPr>
              <a:t>                                                    </a:t>
            </a:r>
            <a:r>
              <a:rPr lang="en-US" sz="2000" dirty="0"/>
              <a:t>                Tree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cxnSp>
        <p:nvCxnSpPr>
          <p:cNvPr id="5" name="Straight Arrow Connector 4"/>
          <p:cNvCxnSpPr/>
          <p:nvPr/>
        </p:nvCxnSpPr>
        <p:spPr>
          <a:xfrm>
            <a:off x="6008370" y="2795270"/>
            <a:ext cx="0" cy="2368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Diamond 5"/>
          <p:cNvSpPr/>
          <p:nvPr/>
        </p:nvSpPr>
        <p:spPr>
          <a:xfrm>
            <a:off x="5046345" y="3032125"/>
            <a:ext cx="1924050" cy="6794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Outlook</a:t>
            </a:r>
          </a:p>
        </p:txBody>
      </p:sp>
      <p:cxnSp>
        <p:nvCxnSpPr>
          <p:cNvPr id="7" name="Straight Arrow Connector 6"/>
          <p:cNvCxnSpPr>
            <a:stCxn id="6" idx="1"/>
          </p:cNvCxnSpPr>
          <p:nvPr/>
        </p:nvCxnSpPr>
        <p:spPr>
          <a:xfrm flipH="1" flipV="1">
            <a:off x="2016125" y="3350895"/>
            <a:ext cx="3030220" cy="20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a:stCxn id="6" idx="3"/>
          </p:cNvCxnSpPr>
          <p:nvPr/>
        </p:nvCxnSpPr>
        <p:spPr>
          <a:xfrm flipV="1">
            <a:off x="6970395" y="3350895"/>
            <a:ext cx="3009265" cy="20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a:off x="2057400" y="3392170"/>
            <a:ext cx="10160" cy="10394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nvCxnSpPr>
        <p:spPr>
          <a:xfrm>
            <a:off x="9949180" y="3392170"/>
            <a:ext cx="10160" cy="10394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Diamond 10"/>
          <p:cNvSpPr/>
          <p:nvPr/>
        </p:nvSpPr>
        <p:spPr>
          <a:xfrm>
            <a:off x="1064895" y="4451985"/>
            <a:ext cx="1995805" cy="113157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Humidity</a:t>
            </a:r>
          </a:p>
        </p:txBody>
      </p:sp>
      <p:sp>
        <p:nvSpPr>
          <p:cNvPr id="12" name="Diamond 11"/>
          <p:cNvSpPr/>
          <p:nvPr/>
        </p:nvSpPr>
        <p:spPr>
          <a:xfrm>
            <a:off x="8956675" y="4431665"/>
            <a:ext cx="1995805" cy="113157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Wind</a:t>
            </a:r>
          </a:p>
        </p:txBody>
      </p:sp>
      <p:cxnSp>
        <p:nvCxnSpPr>
          <p:cNvPr id="13" name="Straight Arrow Connector 12"/>
          <p:cNvCxnSpPr>
            <a:stCxn id="6" idx="2"/>
          </p:cNvCxnSpPr>
          <p:nvPr/>
        </p:nvCxnSpPr>
        <p:spPr>
          <a:xfrm>
            <a:off x="6008370" y="3711575"/>
            <a:ext cx="10160" cy="997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Elbow Connector 13"/>
          <p:cNvCxnSpPr>
            <a:stCxn id="11" idx="3"/>
          </p:cNvCxnSpPr>
          <p:nvPr/>
        </p:nvCxnSpPr>
        <p:spPr>
          <a:xfrm>
            <a:off x="3060700" y="5017770"/>
            <a:ext cx="457835" cy="80264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Elbow Connector 14"/>
          <p:cNvCxnSpPr>
            <a:stCxn id="11" idx="1"/>
          </p:cNvCxnSpPr>
          <p:nvPr/>
        </p:nvCxnSpPr>
        <p:spPr>
          <a:xfrm rot="10800000" flipV="1">
            <a:off x="380365" y="5017770"/>
            <a:ext cx="684530" cy="81280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Elbow Connector 15"/>
          <p:cNvCxnSpPr/>
          <p:nvPr/>
        </p:nvCxnSpPr>
        <p:spPr>
          <a:xfrm>
            <a:off x="10952480" y="5017770"/>
            <a:ext cx="457835" cy="80264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Elbow Connector 16"/>
          <p:cNvCxnSpPr>
            <a:stCxn id="12" idx="1"/>
          </p:cNvCxnSpPr>
          <p:nvPr/>
        </p:nvCxnSpPr>
        <p:spPr>
          <a:xfrm rot="10800000" flipV="1">
            <a:off x="8302625" y="4997450"/>
            <a:ext cx="654050" cy="70993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8" name="Diamond 17"/>
          <p:cNvSpPr/>
          <p:nvPr/>
        </p:nvSpPr>
        <p:spPr>
          <a:xfrm>
            <a:off x="4964430" y="4709160"/>
            <a:ext cx="1892935" cy="69977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Overcast</a:t>
            </a:r>
          </a:p>
        </p:txBody>
      </p:sp>
      <p:sp>
        <p:nvSpPr>
          <p:cNvPr id="19" name="Diamond 18"/>
          <p:cNvSpPr/>
          <p:nvPr/>
        </p:nvSpPr>
        <p:spPr>
          <a:xfrm>
            <a:off x="0" y="5779135"/>
            <a:ext cx="1183005" cy="8953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Yes</a:t>
            </a:r>
          </a:p>
        </p:txBody>
      </p:sp>
      <p:sp>
        <p:nvSpPr>
          <p:cNvPr id="20" name="Diamond 19"/>
          <p:cNvSpPr/>
          <p:nvPr/>
        </p:nvSpPr>
        <p:spPr>
          <a:xfrm>
            <a:off x="10775950" y="5779135"/>
            <a:ext cx="1183005" cy="8953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Yes</a:t>
            </a:r>
          </a:p>
        </p:txBody>
      </p:sp>
      <p:sp>
        <p:nvSpPr>
          <p:cNvPr id="21" name="Diamond 20"/>
          <p:cNvSpPr/>
          <p:nvPr/>
        </p:nvSpPr>
        <p:spPr>
          <a:xfrm>
            <a:off x="7672070" y="5707380"/>
            <a:ext cx="1183005" cy="8953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No</a:t>
            </a:r>
          </a:p>
        </p:txBody>
      </p:sp>
      <p:sp>
        <p:nvSpPr>
          <p:cNvPr id="22" name="Diamond 21"/>
          <p:cNvSpPr/>
          <p:nvPr/>
        </p:nvSpPr>
        <p:spPr>
          <a:xfrm>
            <a:off x="2939415" y="5830570"/>
            <a:ext cx="1183005" cy="89535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No</a:t>
            </a:r>
          </a:p>
        </p:txBody>
      </p:sp>
      <p:pic>
        <p:nvPicPr>
          <p:cNvPr id="24" name="Picture 23"/>
          <p:cNvPicPr>
            <a:picLocks noChangeAspect="1"/>
          </p:cNvPicPr>
          <p:nvPr/>
        </p:nvPicPr>
        <p:blipFill>
          <a:blip r:embed="rId2"/>
          <a:stretch>
            <a:fillRect/>
          </a:stretch>
        </p:blipFill>
        <p:spPr>
          <a:xfrm>
            <a:off x="3518535" y="2930525"/>
            <a:ext cx="723900" cy="358140"/>
          </a:xfrm>
          <a:prstGeom prst="rect">
            <a:avLst/>
          </a:prstGeom>
        </p:spPr>
      </p:pic>
      <p:pic>
        <p:nvPicPr>
          <p:cNvPr id="25" name="Picture 24"/>
          <p:cNvPicPr>
            <a:picLocks noChangeAspect="1"/>
          </p:cNvPicPr>
          <p:nvPr/>
        </p:nvPicPr>
        <p:blipFill>
          <a:blip r:embed="rId3"/>
          <a:stretch>
            <a:fillRect/>
          </a:stretch>
        </p:blipFill>
        <p:spPr>
          <a:xfrm>
            <a:off x="7774305" y="2943860"/>
            <a:ext cx="822960" cy="281940"/>
          </a:xfrm>
          <a:prstGeom prst="rect">
            <a:avLst/>
          </a:prstGeom>
        </p:spPr>
      </p:pic>
      <p:pic>
        <p:nvPicPr>
          <p:cNvPr id="26" name="Picture 25"/>
          <p:cNvPicPr>
            <a:picLocks noChangeAspect="1"/>
          </p:cNvPicPr>
          <p:nvPr/>
        </p:nvPicPr>
        <p:blipFill>
          <a:blip r:embed="rId4"/>
          <a:stretch>
            <a:fillRect/>
          </a:stretch>
        </p:blipFill>
        <p:spPr>
          <a:xfrm>
            <a:off x="440055" y="4627880"/>
            <a:ext cx="624840" cy="236220"/>
          </a:xfrm>
          <a:prstGeom prst="rect">
            <a:avLst/>
          </a:prstGeom>
        </p:spPr>
      </p:pic>
      <p:pic>
        <p:nvPicPr>
          <p:cNvPr id="27" name="Picture 26"/>
          <p:cNvPicPr>
            <a:picLocks noChangeAspect="1"/>
          </p:cNvPicPr>
          <p:nvPr/>
        </p:nvPicPr>
        <p:blipFill>
          <a:blip r:embed="rId5"/>
          <a:stretch>
            <a:fillRect/>
          </a:stretch>
        </p:blipFill>
        <p:spPr>
          <a:xfrm>
            <a:off x="3194685" y="4612640"/>
            <a:ext cx="472440" cy="251460"/>
          </a:xfrm>
          <a:prstGeom prst="rect">
            <a:avLst/>
          </a:prstGeom>
        </p:spPr>
      </p:pic>
      <p:pic>
        <p:nvPicPr>
          <p:cNvPr id="28" name="Picture 27"/>
          <p:cNvPicPr>
            <a:picLocks noChangeAspect="1"/>
          </p:cNvPicPr>
          <p:nvPr/>
        </p:nvPicPr>
        <p:blipFill>
          <a:blip r:embed="rId6"/>
          <a:stretch>
            <a:fillRect/>
          </a:stretch>
        </p:blipFill>
        <p:spPr>
          <a:xfrm>
            <a:off x="8359775" y="4597400"/>
            <a:ext cx="586740" cy="266700"/>
          </a:xfrm>
          <a:prstGeom prst="rect">
            <a:avLst/>
          </a:prstGeom>
        </p:spPr>
      </p:pic>
      <p:pic>
        <p:nvPicPr>
          <p:cNvPr id="29" name="Picture 28"/>
          <p:cNvPicPr>
            <a:picLocks noChangeAspect="1"/>
          </p:cNvPicPr>
          <p:nvPr/>
        </p:nvPicPr>
        <p:blipFill>
          <a:blip r:embed="rId7"/>
          <a:stretch>
            <a:fillRect/>
          </a:stretch>
        </p:blipFill>
        <p:spPr>
          <a:xfrm>
            <a:off x="10911840" y="4658360"/>
            <a:ext cx="441960" cy="205740"/>
          </a:xfrm>
          <a:prstGeom prst="rect">
            <a:avLst/>
          </a:prstGeom>
        </p:spPr>
      </p:pic>
      <p:cxnSp>
        <p:nvCxnSpPr>
          <p:cNvPr id="30" name="Straight Arrow Connector 29"/>
          <p:cNvCxnSpPr>
            <a:stCxn id="18" idx="2"/>
          </p:cNvCxnSpPr>
          <p:nvPr/>
        </p:nvCxnSpPr>
        <p:spPr>
          <a:xfrm flipH="1">
            <a:off x="5904230" y="5408930"/>
            <a:ext cx="6985" cy="4832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1" name="Diamond 30"/>
          <p:cNvSpPr/>
          <p:nvPr/>
        </p:nvSpPr>
        <p:spPr>
          <a:xfrm>
            <a:off x="5293995" y="5892165"/>
            <a:ext cx="1234440" cy="875030"/>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Yes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6937829" cy="582613"/>
          </a:xfrm>
        </p:spPr>
        <p:txBody>
          <a:bodyPr/>
          <a:lstStyle/>
          <a:p>
            <a:r>
              <a:rPr lang="en-US" dirty="0"/>
              <a:t> </a:t>
            </a:r>
            <a:r>
              <a:rPr lang="en-US" dirty="0">
                <a:latin typeface="Aharoni" panose="02010803020104030203" pitchFamily="2" charset="-79"/>
                <a:cs typeface="Aharoni" panose="02010803020104030203" pitchFamily="2" charset="-79"/>
              </a:rPr>
              <a:t>Real life application of cart </a:t>
            </a:r>
          </a:p>
        </p:txBody>
      </p:sp>
      <p:sp>
        <p:nvSpPr>
          <p:cNvPr id="3" name="Content Placeholder 2"/>
          <p:cNvSpPr>
            <a:spLocks noGrp="1"/>
          </p:cNvSpPr>
          <p:nvPr>
            <p:ph idx="1"/>
          </p:nvPr>
        </p:nvSpPr>
        <p:spPr>
          <a:xfrm>
            <a:off x="609600" y="1174750"/>
            <a:ext cx="5486400" cy="4953000"/>
          </a:xfrm>
        </p:spPr>
        <p:txBody>
          <a:bodyPr/>
          <a:lstStyle/>
          <a:p>
            <a:r>
              <a:rPr lang="en-US" sz="2000" dirty="0">
                <a:latin typeface="Comic Sans MS" panose="030F0702030302020204" pitchFamily="66" charset="0"/>
              </a:rPr>
              <a:t>Finance : Decision trees help identify potentially fraudulent transactions by analyzing patterns in financial data.</a:t>
            </a:r>
          </a:p>
          <a:p>
            <a:pPr marL="0" indent="0">
              <a:buNone/>
            </a:pPr>
            <a:endParaRPr lang="en-US" sz="2000" dirty="0">
              <a:latin typeface="Comic Sans MS" panose="030F0702030302020204" pitchFamily="66" charset="0"/>
            </a:endParaRPr>
          </a:p>
          <a:p>
            <a:r>
              <a:rPr lang="en-US" sz="2000" dirty="0">
                <a:latin typeface="Comic Sans MS" panose="030F0702030302020204" pitchFamily="66" charset="0"/>
              </a:rPr>
              <a:t>Healthcare : Decision trees assist in diagnosing medical conditions by analyzing patient data and symptoms.</a:t>
            </a:r>
          </a:p>
          <a:p>
            <a:endParaRPr lang="en-US" sz="2000" dirty="0">
              <a:latin typeface="Comic Sans MS" panose="030F0702030302020204" pitchFamily="66" charset="0"/>
            </a:endParaRPr>
          </a:p>
          <a:p>
            <a:pPr marL="0" indent="0">
              <a:buNone/>
            </a:pPr>
            <a:endParaRPr lang="en-US" sz="2000" dirty="0">
              <a:latin typeface="Comic Sans MS" panose="030F0702030302020204" pitchFamily="66" charset="0"/>
            </a:endParaRPr>
          </a:p>
          <a:p>
            <a:pPr>
              <a:buFont typeface="Wingdings" panose="05000000000000000000" pitchFamily="2" charset="2"/>
              <a:buChar char="Ø"/>
            </a:pPr>
            <a:r>
              <a:rPr lang="en-US" sz="2000" dirty="0">
                <a:latin typeface="Comic Sans MS" panose="030F0702030302020204" pitchFamily="66" charset="0"/>
              </a:rPr>
              <a:t>CART algorithms are popular in these applications because they are interpretable, easy to understand, and provide insights into decision-making processes.</a:t>
            </a:r>
          </a:p>
        </p:txBody>
      </p:sp>
      <p:pic>
        <p:nvPicPr>
          <p:cNvPr id="4" name="Picture 3">
            <a:extLst>
              <a:ext uri="{FF2B5EF4-FFF2-40B4-BE49-F238E27FC236}">
                <a16:creationId xmlns:a16="http://schemas.microsoft.com/office/drawing/2014/main" id="{82AB016D-33CA-450B-93AB-E9C1A83E7BCF}"/>
              </a:ext>
            </a:extLst>
          </p:cNvPr>
          <p:cNvPicPr>
            <a:picLocks noChangeAspect="1"/>
          </p:cNvPicPr>
          <p:nvPr/>
        </p:nvPicPr>
        <p:blipFill>
          <a:blip r:embed="rId2"/>
          <a:stretch>
            <a:fillRect/>
          </a:stretch>
        </p:blipFill>
        <p:spPr>
          <a:xfrm>
            <a:off x="6720115" y="773113"/>
            <a:ext cx="5225142" cy="2100716"/>
          </a:xfrm>
          <a:prstGeom prst="rect">
            <a:avLst/>
          </a:prstGeom>
        </p:spPr>
      </p:pic>
      <p:pic>
        <p:nvPicPr>
          <p:cNvPr id="1026" name="Picture 2" descr="Health care insurance money medical concept. Doctor pressing cash ...">
            <a:extLst>
              <a:ext uri="{FF2B5EF4-FFF2-40B4-BE49-F238E27FC236}">
                <a16:creationId xmlns:a16="http://schemas.microsoft.com/office/drawing/2014/main" id="{66A40291-081F-44A2-A01C-8E99B37A8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116" y="3135086"/>
            <a:ext cx="5123542" cy="3266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72684" y="1824990"/>
            <a:ext cx="5118100" cy="2870835"/>
          </a:xfrm>
          <a:prstGeom prst="rect">
            <a:avLst/>
          </a:prstGeom>
        </p:spPr>
      </p:pic>
      <p:sp>
        <p:nvSpPr>
          <p:cNvPr id="6" name="Text Box 5"/>
          <p:cNvSpPr txBox="1"/>
          <p:nvPr/>
        </p:nvSpPr>
        <p:spPr>
          <a:xfrm>
            <a:off x="711004" y="514790"/>
            <a:ext cx="4064000" cy="646331"/>
          </a:xfrm>
          <a:prstGeom prst="rect">
            <a:avLst/>
          </a:prstGeom>
          <a:noFill/>
        </p:spPr>
        <p:txBody>
          <a:bodyPr wrap="square" rtlCol="0">
            <a:spAutoFit/>
          </a:bodyPr>
          <a:lstStyle/>
          <a:p>
            <a:r>
              <a:rPr lang="en-US" sz="3600" dirty="0">
                <a:latin typeface="Aharoni" panose="02010803020104030203" pitchFamily="2" charset="-79"/>
                <a:cs typeface="Aharoni" panose="02010803020104030203" pitchFamily="2" charset="-79"/>
              </a:rPr>
              <a:t>Output </a:t>
            </a:r>
          </a:p>
        </p:txBody>
      </p:sp>
      <p:pic>
        <p:nvPicPr>
          <p:cNvPr id="7" name="Picture 6"/>
          <p:cNvPicPr>
            <a:picLocks noChangeAspect="1"/>
          </p:cNvPicPr>
          <p:nvPr/>
        </p:nvPicPr>
        <p:blipFill>
          <a:blip r:embed="rId3"/>
          <a:stretch>
            <a:fillRect/>
          </a:stretch>
        </p:blipFill>
        <p:spPr>
          <a:xfrm>
            <a:off x="5805170" y="1824990"/>
            <a:ext cx="6386830" cy="28714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sz="4400" dirty="0">
                <a:latin typeface="Aharoni" panose="02010803020104030203" pitchFamily="2" charset="-79"/>
                <a:cs typeface="Aharoni" panose="02010803020104030203" pitchFamily="2" charset="-79"/>
              </a:rPr>
              <a:t>ANY QUESTIONS</a:t>
            </a:r>
            <a:r>
              <a:rPr lang="en-US" sz="6000" dirty="0">
                <a:latin typeface="Aharoni" panose="02010803020104030203" pitchFamily="2" charset="-79"/>
                <a:cs typeface="Aharoni" panose="02010803020104030203" pitchFamily="2" charset="-79"/>
              </a:rPr>
              <a:t>?</a:t>
            </a:r>
            <a:endParaRPr lang="en-US" dirty="0">
              <a:latin typeface="Aharoni" panose="02010803020104030203" pitchFamily="2" charset="-79"/>
              <a:cs typeface="Aharoni" panose="02010803020104030203" pitchFamily="2" charset="-79"/>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1131863"/>
          </a:xfrm>
          <a:ln>
            <a:solidFill>
              <a:schemeClr val="tx2"/>
            </a:solidFill>
          </a:ln>
          <a:effectLst>
            <a:outerShdw blurRad="50800" dist="38100" dir="5400000" algn="t" rotWithShape="0">
              <a:prstClr val="black">
                <a:alpha val="40000"/>
              </a:prstClr>
            </a:outerShdw>
          </a:effectLst>
        </p:spPr>
        <p:txBody>
          <a:bodyPr/>
          <a:lstStyle/>
          <a:p>
            <a:r>
              <a:rPr lang="en-US" dirty="0"/>
              <a:t>          </a:t>
            </a:r>
            <a:r>
              <a:rPr lang="en-US" dirty="0">
                <a:ln>
                  <a:solidFill>
                    <a:schemeClr val="bg1"/>
                  </a:solidFill>
                </a:ln>
                <a:solidFill>
                  <a:srgbClr val="002060"/>
                </a:solidFill>
                <a:latin typeface="Aharoni" panose="02010803020104030203" pitchFamily="2" charset="-79"/>
                <a:cs typeface="Aharoni" panose="02010803020104030203" pitchFamily="2" charset="-79"/>
                <a:sym typeface="+mn-ea"/>
              </a:rPr>
              <a:t>GREEDY ALGORITHM WITH EXAMPLE</a:t>
            </a:r>
            <a:r>
              <a:rPr lang="en-US" dirty="0">
                <a:ln>
                  <a:solidFill>
                    <a:schemeClr val="bg1"/>
                  </a:solidFill>
                </a:ln>
                <a:solidFill>
                  <a:srgbClr val="002060"/>
                </a:solidFill>
                <a:latin typeface="Aharoni" panose="02010803020104030203" pitchFamily="2" charset="-79"/>
                <a:cs typeface="Aharoni" panose="02010803020104030203" pitchFamily="2" charset="-79"/>
              </a:rPr>
              <a:t>.</a:t>
            </a:r>
            <a:r>
              <a:rPr lang="en-US" dirty="0">
                <a:latin typeface="Aharoni" panose="02010803020104030203" pitchFamily="2" charset="-79"/>
                <a:cs typeface="Aharoni" panose="02010803020104030203" pitchFamily="2" charset="-79"/>
              </a:rPr>
              <a:t>	</a:t>
            </a:r>
          </a:p>
        </p:txBody>
      </p:sp>
      <p:sp>
        <p:nvSpPr>
          <p:cNvPr id="3" name="Content Placeholder 2"/>
          <p:cNvSpPr>
            <a:spLocks noGrp="1"/>
          </p:cNvSpPr>
          <p:nvPr>
            <p:ph idx="1"/>
          </p:nvPr>
        </p:nvSpPr>
        <p:spPr>
          <a:xfrm>
            <a:off x="609600" y="1442036"/>
            <a:ext cx="11333871" cy="4953000"/>
          </a:xfrm>
        </p:spPr>
        <p:txBody>
          <a:bodyPr/>
          <a:lstStyle/>
          <a:p>
            <a:endParaRPr lang="en-US" sz="2000" dirty="0"/>
          </a:p>
          <a:p>
            <a:r>
              <a:rPr lang="en-GB" sz="2000" dirty="0">
                <a:latin typeface="Comic Sans MS" panose="030F0702030302020204" pitchFamily="66" charset="0"/>
              </a:rPr>
              <a:t>A greedy algorithm is an algorithmic strategy that makes the best optimal choice at each small stage with the goal of this eventually leading to a globally optimum solution. This means that the algorithm picks the best solution at the moment without regard for consequences. It picks the best immediate output, but does not consider the big picture, hence it is considered greedy.</a:t>
            </a:r>
            <a:endParaRPr lang="en-US" sz="2000" dirty="0">
              <a:latin typeface="Comic Sans MS" panose="030F0702030302020204" pitchFamily="66" charset="0"/>
            </a:endParaRPr>
          </a:p>
          <a:p>
            <a:r>
              <a:rPr lang="en-US" sz="2000" dirty="0">
                <a:latin typeface="Comic Sans MS" panose="030F0702030302020204" pitchFamily="66" charset="0"/>
              </a:rPr>
              <a:t>Locally optimal choice means what individual choice does at each step.</a:t>
            </a:r>
          </a:p>
          <a:p>
            <a:r>
              <a:rPr lang="en-US" sz="2000" dirty="0">
                <a:latin typeface="Comic Sans MS" panose="030F0702030302020204" pitchFamily="66" charset="0"/>
              </a:rPr>
              <a:t>Global optimum is how entire system (Global optimal for entire array)</a:t>
            </a:r>
          </a:p>
          <a:p>
            <a:r>
              <a:rPr lang="en-GB" sz="2000" dirty="0">
                <a:latin typeface="Comic Sans MS" panose="030F0702030302020204" pitchFamily="66" charset="0"/>
              </a:rPr>
              <a:t>This simple, intuitive algorithm can be applied to solve any optimization problem which requires the maximum or minimum optimum result. </a:t>
            </a:r>
          </a:p>
          <a:p>
            <a:r>
              <a:rPr lang="en-GB" sz="2000" dirty="0">
                <a:latin typeface="Comic Sans MS" panose="030F0702030302020204" pitchFamily="66" charset="0"/>
              </a:rPr>
              <a:t>The best thing about this algorithm is that it is easy to understand and implement.</a:t>
            </a:r>
          </a:p>
          <a:p>
            <a:r>
              <a:rPr lang="en-GB" sz="2000" dirty="0">
                <a:latin typeface="Comic Sans MS" panose="030F0702030302020204" pitchFamily="66" charset="0"/>
              </a:rPr>
              <a:t> The runtime complexity associated with a greedy solution is pretty reasonable. </a:t>
            </a:r>
            <a:endParaRPr lang="en-US" sz="2000" dirty="0">
              <a:latin typeface="Comic Sans MS" panose="030F0702030302020204" pitchFamily="66"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000" b="1" dirty="0">
                <a:latin typeface="Aharoni" panose="02010803020104030203" pitchFamily="2" charset="-79"/>
                <a:cs typeface="Aharoni" panose="02010803020104030203" pitchFamily="2" charset="-79"/>
              </a:rPr>
              <a:t>THANK YOU </a:t>
            </a:r>
            <a:endParaRPr lang="en-US" b="1" dirty="0">
              <a:latin typeface="Aharoni" panose="02010803020104030203" pitchFamily="2" charset="-79"/>
              <a:cs typeface="Aharoni" panose="02010803020104030203" pitchFamily="2" charset="-79"/>
            </a:endParaRPr>
          </a:p>
          <a:p>
            <a:pPr marL="0" indent="0">
              <a:buNone/>
            </a:pPr>
            <a:r>
              <a:rPr lang="en-US" dirty="0"/>
              <a:t>                                                                        </a:t>
            </a:r>
            <a:r>
              <a:rPr lang="en-US" dirty="0">
                <a:solidFill>
                  <a:srgbClr val="002060"/>
                </a:solidFill>
                <a:latin typeface="Comic Sans MS" panose="030F0702030302020204" pitchFamily="66" charset="0"/>
              </a:rPr>
              <a:t>SIRANJEEVVENKATESWARAN( 000781648)</a:t>
            </a:r>
          </a:p>
          <a:p>
            <a:pPr marL="0" indent="0">
              <a:buNone/>
            </a:pPr>
            <a:r>
              <a:rPr lang="en-US" dirty="0">
                <a:solidFill>
                  <a:srgbClr val="002060"/>
                </a:solidFill>
                <a:latin typeface="Comic Sans MS" panose="030F0702030302020204" pitchFamily="66" charset="0"/>
              </a:rPr>
              <a:t>SHIVA PRASAD SAGAR GUNTI( 000794903)</a:t>
            </a:r>
          </a:p>
          <a:p>
            <a:pPr marL="0" indent="0">
              <a:buNone/>
            </a:pPr>
            <a:r>
              <a:rPr lang="en-US" dirty="0">
                <a:solidFill>
                  <a:srgbClr val="002060"/>
                </a:solidFill>
                <a:latin typeface="Comic Sans MS" panose="030F0702030302020204" pitchFamily="66" charset="0"/>
              </a:rPr>
              <a:t>MOUGLI POOJA RANI  ( 000784790)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67" y="481805"/>
            <a:ext cx="10061575" cy="582613"/>
          </a:xfrm>
        </p:spPr>
        <p:txBody>
          <a:bodyPr/>
          <a:lstStyle/>
          <a:p>
            <a:r>
              <a:rPr lang="en-US" dirty="0"/>
              <a:t>                </a:t>
            </a:r>
            <a:r>
              <a:rPr lang="en-US" dirty="0">
                <a:latin typeface="Aharoni" panose="02010803020104030203" pitchFamily="2" charset="-79"/>
                <a:cs typeface="Aharoni" panose="02010803020104030203" pitchFamily="2" charset="-79"/>
              </a:rPr>
              <a:t>Example of greedy algorithm </a:t>
            </a:r>
          </a:p>
        </p:txBody>
      </p:sp>
      <p:sp>
        <p:nvSpPr>
          <p:cNvPr id="3" name="Content Placeholder 2"/>
          <p:cNvSpPr>
            <a:spLocks noGrp="1"/>
          </p:cNvSpPr>
          <p:nvPr>
            <p:ph idx="1"/>
          </p:nvPr>
        </p:nvSpPr>
        <p:spPr>
          <a:xfrm>
            <a:off x="282868" y="773112"/>
            <a:ext cx="11351260" cy="5894387"/>
          </a:xfrm>
        </p:spPr>
        <p:txBody>
          <a:bodyPr/>
          <a:lstStyle/>
          <a:p>
            <a:pPr marL="0" indent="0">
              <a:buNone/>
            </a:pPr>
            <a:endParaRPr lang="en-US" sz="2000" dirty="0"/>
          </a:p>
          <a:p>
            <a:pPr marL="0" indent="0">
              <a:buNone/>
            </a:pPr>
            <a:endParaRPr lang="en-US" sz="2000" dirty="0"/>
          </a:p>
          <a:p>
            <a:pPr marL="0" indent="0">
              <a:buNone/>
            </a:pPr>
            <a:endParaRPr lang="en-US" sz="2000" dirty="0"/>
          </a:p>
          <a:p>
            <a:r>
              <a:rPr lang="en-US" sz="2000" dirty="0">
                <a:latin typeface="Comic Sans MS" panose="030F0702030302020204" pitchFamily="66" charset="0"/>
              </a:rPr>
              <a:t>We here have two person lender and borrower</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r>
              <a:rPr lang="en-US" sz="2000" dirty="0">
                <a:latin typeface="Comic Sans MS" panose="030F0702030302020204" pitchFamily="66" charset="0"/>
              </a:rPr>
              <a:t>So borrower ask money to lender with minimum number of coins and amount he needs is 35$.</a:t>
            </a:r>
          </a:p>
          <a:p>
            <a:endParaRPr lang="en-US" sz="2000" dirty="0"/>
          </a:p>
          <a:p>
            <a:endParaRPr lang="en-US" sz="2000" dirty="0"/>
          </a:p>
          <a:p>
            <a:r>
              <a:rPr lang="en-US" sz="2000" dirty="0">
                <a:latin typeface="Comic Sans MS" panose="030F0702030302020204" pitchFamily="66" charset="0"/>
              </a:rPr>
              <a:t>So we see above image as he could give money in all 5$ coin and one 10$ and remaining 5$ . But here borrower needs minimum number of coins he needs greedy idea .</a:t>
            </a:r>
          </a:p>
          <a:p>
            <a:pPr marL="0" indent="0">
              <a:buNone/>
            </a:pPr>
            <a:endParaRPr lang="en-US" sz="2000" dirty="0"/>
          </a:p>
        </p:txBody>
      </p:sp>
      <p:pic>
        <p:nvPicPr>
          <p:cNvPr id="6" name="Picture 5"/>
          <p:cNvPicPr>
            <a:picLocks noChangeAspect="1"/>
          </p:cNvPicPr>
          <p:nvPr/>
        </p:nvPicPr>
        <p:blipFill>
          <a:blip r:embed="rId2"/>
          <a:stretch>
            <a:fillRect/>
          </a:stretch>
        </p:blipFill>
        <p:spPr>
          <a:xfrm>
            <a:off x="6731685" y="1506098"/>
            <a:ext cx="4443095" cy="1870710"/>
          </a:xfrm>
          <a:prstGeom prst="rect">
            <a:avLst/>
          </a:prstGeom>
        </p:spPr>
      </p:pic>
      <p:pic>
        <p:nvPicPr>
          <p:cNvPr id="7" name="Picture 6"/>
          <p:cNvPicPr>
            <a:picLocks noChangeAspect="1"/>
          </p:cNvPicPr>
          <p:nvPr/>
        </p:nvPicPr>
        <p:blipFill>
          <a:blip r:embed="rId3"/>
          <a:stretch>
            <a:fillRect/>
          </a:stretch>
        </p:blipFill>
        <p:spPr>
          <a:xfrm>
            <a:off x="1931328" y="4646062"/>
            <a:ext cx="8054340" cy="495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Greedy idea </a:t>
            </a:r>
          </a:p>
        </p:txBody>
      </p:sp>
      <p:sp>
        <p:nvSpPr>
          <p:cNvPr id="3" name="Content Placeholder 2"/>
          <p:cNvSpPr>
            <a:spLocks noGrp="1"/>
          </p:cNvSpPr>
          <p:nvPr>
            <p:ph idx="1"/>
          </p:nvPr>
        </p:nvSpPr>
        <p:spPr>
          <a:xfrm>
            <a:off x="252095" y="190500"/>
            <a:ext cx="11750675" cy="6391275"/>
          </a:xfrm>
        </p:spPr>
        <p:txBody>
          <a:bodyPr>
            <a:normAutofit/>
          </a:bodyPr>
          <a:lstStyle/>
          <a:p>
            <a:pPr marL="0" indent="0">
              <a:buNone/>
            </a:pPr>
            <a:r>
              <a:rPr lang="en-US" sz="2000" dirty="0">
                <a:latin typeface="Comic Sans MS" panose="030F0702030302020204" pitchFamily="66" charset="0"/>
              </a:rPr>
              <a:t>Greedy idea way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latin typeface="Comic Sans MS" panose="030F0702030302020204" pitchFamily="66" charset="0"/>
              </a:rPr>
              <a:t>So we need largest value and it does not take past amount which is 35$</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pPr marL="0" indent="0">
              <a:buNone/>
            </a:pPr>
            <a:r>
              <a:rPr lang="en-US" sz="2000" dirty="0">
                <a:latin typeface="Comic Sans MS" panose="030F0702030302020204" pitchFamily="66" charset="0"/>
              </a:rPr>
              <a:t>So he gave the 20 dollars and 10 dollars and 5 dollars which is only 3 coins .</a:t>
            </a:r>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2"/>
          <a:stretch>
            <a:fillRect/>
          </a:stretch>
        </p:blipFill>
        <p:spPr>
          <a:xfrm>
            <a:off x="1911399" y="808406"/>
            <a:ext cx="7543165" cy="2056765"/>
          </a:xfrm>
          <a:prstGeom prst="rect">
            <a:avLst/>
          </a:prstGeom>
        </p:spPr>
      </p:pic>
      <p:pic>
        <p:nvPicPr>
          <p:cNvPr id="5" name="Picture 4"/>
          <p:cNvPicPr>
            <a:picLocks noChangeAspect="1"/>
          </p:cNvPicPr>
          <p:nvPr/>
        </p:nvPicPr>
        <p:blipFill>
          <a:blip r:embed="rId3"/>
          <a:stretch>
            <a:fillRect/>
          </a:stretch>
        </p:blipFill>
        <p:spPr>
          <a:xfrm>
            <a:off x="2421890" y="3736683"/>
            <a:ext cx="6126480" cy="1973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5000"/>
            <a:ext cx="4445391" cy="460118"/>
          </a:xfrm>
        </p:spPr>
        <p:txBody>
          <a:bodyPr/>
          <a:lstStyle/>
          <a:p>
            <a:r>
              <a:rPr lang="en-US" sz="1800" u="sng" dirty="0">
                <a:solidFill>
                  <a:srgbClr val="A30D26"/>
                </a:solidFill>
                <a:latin typeface="Aharoni" panose="02010803020104030203" pitchFamily="2" charset="-79"/>
                <a:cs typeface="Aharoni" panose="02010803020104030203" pitchFamily="2" charset="-79"/>
              </a:rPr>
              <a:t>Pros and cons of greedy algorithm</a:t>
            </a:r>
            <a:endParaRPr lang="en-US" u="sng" dirty="0">
              <a:solidFill>
                <a:srgbClr val="A30D26"/>
              </a:solidFill>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74439" y="4275463"/>
            <a:ext cx="4924866" cy="2794940"/>
          </a:xfrm>
        </p:spPr>
        <p:txBody>
          <a:bodyPr/>
          <a:lstStyle/>
          <a:p>
            <a:pPr marL="0" indent="0">
              <a:buNone/>
            </a:pPr>
            <a:endParaRPr lang="en-US" sz="2000" dirty="0"/>
          </a:p>
          <a:p>
            <a:pPr marL="0" indent="0">
              <a:buNone/>
            </a:pPr>
            <a:r>
              <a:rPr lang="en-US" sz="1800" dirty="0">
                <a:latin typeface="Comic Sans MS" panose="030F0702030302020204" pitchFamily="66" charset="0"/>
              </a:rPr>
              <a:t>Pros </a:t>
            </a:r>
          </a:p>
          <a:p>
            <a:r>
              <a:rPr lang="en-US" sz="1800" dirty="0">
                <a:latin typeface="Comic Sans MS" panose="030F0702030302020204" pitchFamily="66" charset="0"/>
              </a:rPr>
              <a:t>Simple , easy to implement , and it runs faster.</a:t>
            </a:r>
          </a:p>
          <a:p>
            <a:pPr marL="0" indent="0">
              <a:buNone/>
            </a:pPr>
            <a:r>
              <a:rPr lang="en-US" sz="2000" dirty="0">
                <a:latin typeface="Comic Sans MS" panose="030F0702030302020204" pitchFamily="66" charset="0"/>
              </a:rPr>
              <a:t>Cons</a:t>
            </a:r>
          </a:p>
          <a:p>
            <a:pPr>
              <a:buFont typeface="Arial" panose="020B0604020202020204" pitchFamily="34" charset="0"/>
              <a:buChar char="•"/>
            </a:pPr>
            <a:r>
              <a:rPr lang="en-GB" sz="1800" dirty="0">
                <a:effectLst/>
                <a:latin typeface="Comic Sans MS" panose="030F0702030302020204" pitchFamily="66" charset="0"/>
              </a:rPr>
              <a:t>May not always produce the optimal tree.</a:t>
            </a:r>
          </a:p>
          <a:p>
            <a:pPr>
              <a:buFont typeface="Arial" panose="020B0604020202020204" pitchFamily="34" charset="0"/>
              <a:buChar char="•"/>
            </a:pPr>
            <a:r>
              <a:rPr lang="en-GB" sz="1800" dirty="0">
                <a:effectLst/>
                <a:latin typeface="Comic Sans MS" panose="030F0702030302020204" pitchFamily="66" charset="0"/>
              </a:rPr>
              <a:t>May not account for all relevant features.</a:t>
            </a:r>
            <a:endParaRPr lang="en-US" sz="1800" dirty="0">
              <a:latin typeface="Comic Sans MS" panose="030F0702030302020204" pitchFamily="66" charset="0"/>
            </a:endParaRPr>
          </a:p>
          <a:p>
            <a:pPr marL="0" indent="0">
              <a:buNone/>
            </a:pPr>
            <a:endParaRPr lang="en-US" sz="1800" dirty="0">
              <a:latin typeface="Comic Sans MS" panose="030F0702030302020204" pitchFamily="66" charset="0"/>
            </a:endParaRPr>
          </a:p>
          <a:p>
            <a:endParaRPr lang="en-US" sz="2000" dirty="0"/>
          </a:p>
          <a:p>
            <a:pPr marL="0" indent="0">
              <a:buNone/>
            </a:pPr>
            <a:endParaRPr lang="en-US" sz="2000" dirty="0"/>
          </a:p>
          <a:p>
            <a:pPr marL="0" indent="0">
              <a:buNone/>
            </a:pPr>
            <a:endParaRPr lang="en-US" sz="2000" dirty="0"/>
          </a:p>
        </p:txBody>
      </p:sp>
      <p:sp>
        <p:nvSpPr>
          <p:cNvPr id="4" name="TextBox 3">
            <a:extLst>
              <a:ext uri="{FF2B5EF4-FFF2-40B4-BE49-F238E27FC236}">
                <a16:creationId xmlns:a16="http://schemas.microsoft.com/office/drawing/2014/main" id="{970A03D3-9577-4C84-818C-8E04068B71D3}"/>
              </a:ext>
            </a:extLst>
          </p:cNvPr>
          <p:cNvSpPr txBox="1"/>
          <p:nvPr/>
        </p:nvSpPr>
        <p:spPr>
          <a:xfrm>
            <a:off x="295421" y="168813"/>
            <a:ext cx="5584874" cy="461665"/>
          </a:xfrm>
          <a:prstGeom prst="rect">
            <a:avLst/>
          </a:prstGeom>
          <a:noFill/>
          <a:ln w="28575">
            <a:solidFill>
              <a:schemeClr val="accent1"/>
            </a:solidFill>
          </a:ln>
        </p:spPr>
        <p:txBody>
          <a:bodyPr wrap="square" rtlCol="0">
            <a:spAutoFit/>
          </a:bodyPr>
          <a:lstStyle/>
          <a:p>
            <a:r>
              <a:rPr lang="en-GB" sz="2400" b="1" dirty="0">
                <a:latin typeface="Aharoni" panose="02010803020104030203" pitchFamily="2" charset="-79"/>
                <a:cs typeface="Aharoni" panose="02010803020104030203" pitchFamily="2" charset="-79"/>
              </a:rPr>
              <a:t>Applications of greedy algorithm</a:t>
            </a:r>
            <a:endParaRPr lang="en-IN" sz="2400" b="1"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FF9AA0F5-1685-4B4A-9F9D-E7F4E56EA359}"/>
              </a:ext>
            </a:extLst>
          </p:cNvPr>
          <p:cNvSpPr txBox="1"/>
          <p:nvPr/>
        </p:nvSpPr>
        <p:spPr>
          <a:xfrm>
            <a:off x="195774" y="873029"/>
            <a:ext cx="7079568" cy="923330"/>
          </a:xfrm>
          <a:prstGeom prst="rect">
            <a:avLst/>
          </a:prstGeom>
          <a:noFill/>
        </p:spPr>
        <p:txBody>
          <a:bodyPr wrap="square">
            <a:spAutoFit/>
          </a:bodyPr>
          <a:lstStyle/>
          <a:p>
            <a:r>
              <a:rPr lang="en-GB" b="1" dirty="0">
                <a:effectLst/>
              </a:rPr>
              <a:t>Medical Diagnosis</a:t>
            </a:r>
            <a:endParaRPr lang="en-GB" b="1" dirty="0"/>
          </a:p>
          <a:p>
            <a:r>
              <a:rPr lang="en-GB" dirty="0">
                <a:effectLst/>
              </a:rPr>
              <a:t>The greedy algorithm has been used in medical diagnosis to help doctors make accurate diagnoses from X-ray images.</a:t>
            </a:r>
            <a:endParaRPr lang="en-GB" dirty="0"/>
          </a:p>
        </p:txBody>
      </p:sp>
      <p:pic>
        <p:nvPicPr>
          <p:cNvPr id="8" name="Picture 7">
            <a:extLst>
              <a:ext uri="{FF2B5EF4-FFF2-40B4-BE49-F238E27FC236}">
                <a16:creationId xmlns:a16="http://schemas.microsoft.com/office/drawing/2014/main" id="{4F288ACE-CDE5-4A96-9C88-1732827997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8056" y="168813"/>
            <a:ext cx="2511084" cy="1997612"/>
          </a:xfrm>
          <a:prstGeom prst="rect">
            <a:avLst/>
          </a:prstGeom>
        </p:spPr>
      </p:pic>
      <p:sp>
        <p:nvSpPr>
          <p:cNvPr id="10" name="TextBox 9">
            <a:extLst>
              <a:ext uri="{FF2B5EF4-FFF2-40B4-BE49-F238E27FC236}">
                <a16:creationId xmlns:a16="http://schemas.microsoft.com/office/drawing/2014/main" id="{370676D3-50FE-4251-BA50-65A64E6C0448}"/>
              </a:ext>
            </a:extLst>
          </p:cNvPr>
          <p:cNvSpPr txBox="1"/>
          <p:nvPr/>
        </p:nvSpPr>
        <p:spPr>
          <a:xfrm>
            <a:off x="240321" y="1905353"/>
            <a:ext cx="6528583" cy="923330"/>
          </a:xfrm>
          <a:prstGeom prst="rect">
            <a:avLst/>
          </a:prstGeom>
          <a:noFill/>
        </p:spPr>
        <p:txBody>
          <a:bodyPr wrap="square">
            <a:spAutoFit/>
          </a:bodyPr>
          <a:lstStyle/>
          <a:p>
            <a:r>
              <a:rPr lang="en-GB" b="1" dirty="0">
                <a:effectLst/>
              </a:rPr>
              <a:t>Credit Scoring</a:t>
            </a:r>
            <a:endParaRPr lang="en-GB" b="1" dirty="0"/>
          </a:p>
          <a:p>
            <a:r>
              <a:rPr lang="en-GB" dirty="0">
                <a:effectLst/>
              </a:rPr>
              <a:t>The greedy algorithm has been used in credit scoring to help lenders assess the creditworthiness of potential borrowers.</a:t>
            </a:r>
            <a:endParaRPr lang="en-GB" dirty="0"/>
          </a:p>
        </p:txBody>
      </p:sp>
      <p:pic>
        <p:nvPicPr>
          <p:cNvPr id="12" name="Picture 11">
            <a:extLst>
              <a:ext uri="{FF2B5EF4-FFF2-40B4-BE49-F238E27FC236}">
                <a16:creationId xmlns:a16="http://schemas.microsoft.com/office/drawing/2014/main" id="{1B75CE7D-A6A8-429B-8495-2E3AE3908A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5128" y="1334694"/>
            <a:ext cx="2536872" cy="2138289"/>
          </a:xfrm>
          <a:prstGeom prst="rect">
            <a:avLst/>
          </a:prstGeom>
        </p:spPr>
      </p:pic>
      <p:sp>
        <p:nvSpPr>
          <p:cNvPr id="14" name="TextBox 13">
            <a:extLst>
              <a:ext uri="{FF2B5EF4-FFF2-40B4-BE49-F238E27FC236}">
                <a16:creationId xmlns:a16="http://schemas.microsoft.com/office/drawing/2014/main" id="{B60C9B3A-70C9-47F8-8536-EC605C5241B5}"/>
              </a:ext>
            </a:extLst>
          </p:cNvPr>
          <p:cNvSpPr txBox="1"/>
          <p:nvPr/>
        </p:nvSpPr>
        <p:spPr>
          <a:xfrm>
            <a:off x="240321" y="2838220"/>
            <a:ext cx="6812282" cy="1200329"/>
          </a:xfrm>
          <a:prstGeom prst="rect">
            <a:avLst/>
          </a:prstGeom>
          <a:noFill/>
        </p:spPr>
        <p:txBody>
          <a:bodyPr wrap="square">
            <a:spAutoFit/>
          </a:bodyPr>
          <a:lstStyle/>
          <a:p>
            <a:r>
              <a:rPr lang="en-GB" b="1" dirty="0">
                <a:effectLst/>
              </a:rPr>
              <a:t>Customer Segmentation</a:t>
            </a:r>
            <a:endParaRPr lang="en-GB" b="1" dirty="0"/>
          </a:p>
          <a:p>
            <a:r>
              <a:rPr lang="en-GB" dirty="0">
                <a:effectLst/>
              </a:rPr>
              <a:t>The greedy algorithm has been used in customer segmentation to help businesses identify different groups of customers with similar characteristics.</a:t>
            </a:r>
            <a:endParaRPr lang="en-GB" dirty="0"/>
          </a:p>
        </p:txBody>
      </p:sp>
      <p:pic>
        <p:nvPicPr>
          <p:cNvPr id="15" name="Picture 14">
            <a:extLst>
              <a:ext uri="{FF2B5EF4-FFF2-40B4-BE49-F238E27FC236}">
                <a16:creationId xmlns:a16="http://schemas.microsoft.com/office/drawing/2014/main" id="{4A04F620-BE79-421B-B6EC-FA8BC0EC5AEF}"/>
              </a:ext>
            </a:extLst>
          </p:cNvPr>
          <p:cNvPicPr>
            <a:picLocks noChangeAspect="1"/>
          </p:cNvPicPr>
          <p:nvPr/>
        </p:nvPicPr>
        <p:blipFill>
          <a:blip r:embed="rId4"/>
          <a:stretch>
            <a:fillRect/>
          </a:stretch>
        </p:blipFill>
        <p:spPr>
          <a:xfrm>
            <a:off x="6907240" y="2880253"/>
            <a:ext cx="2747888" cy="17947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090" y="1070927"/>
            <a:ext cx="3177038" cy="2188846"/>
          </a:xfrm>
          <a:prstGeom prst="rect">
            <a:avLst/>
          </a:prstGeom>
        </p:spPr>
      </p:pic>
      <p:pic>
        <p:nvPicPr>
          <p:cNvPr id="5" name="Picture 4"/>
          <p:cNvPicPr>
            <a:picLocks noChangeAspect="1"/>
          </p:cNvPicPr>
          <p:nvPr/>
        </p:nvPicPr>
        <p:blipFill>
          <a:blip r:embed="rId3"/>
          <a:stretch>
            <a:fillRect/>
          </a:stretch>
        </p:blipFill>
        <p:spPr>
          <a:xfrm>
            <a:off x="3998093" y="1067337"/>
            <a:ext cx="3049270" cy="2152650"/>
          </a:xfrm>
          <a:prstGeom prst="rect">
            <a:avLst/>
          </a:prstGeom>
        </p:spPr>
      </p:pic>
      <p:cxnSp>
        <p:nvCxnSpPr>
          <p:cNvPr id="6" name="Straight Arrow Connector 5"/>
          <p:cNvCxnSpPr/>
          <p:nvPr/>
        </p:nvCxnSpPr>
        <p:spPr>
          <a:xfrm>
            <a:off x="3514700" y="2022279"/>
            <a:ext cx="397510"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 name="Picture 6"/>
          <p:cNvPicPr>
            <a:picLocks noChangeAspect="1"/>
          </p:cNvPicPr>
          <p:nvPr/>
        </p:nvPicPr>
        <p:blipFill>
          <a:blip r:embed="rId4"/>
          <a:stretch>
            <a:fillRect/>
          </a:stretch>
        </p:blipFill>
        <p:spPr>
          <a:xfrm>
            <a:off x="8001502" y="984642"/>
            <a:ext cx="3177038" cy="2116184"/>
          </a:xfrm>
          <a:prstGeom prst="rect">
            <a:avLst/>
          </a:prstGeom>
        </p:spPr>
      </p:pic>
      <p:pic>
        <p:nvPicPr>
          <p:cNvPr id="8" name="Picture 7"/>
          <p:cNvPicPr>
            <a:picLocks noChangeAspect="1"/>
          </p:cNvPicPr>
          <p:nvPr/>
        </p:nvPicPr>
        <p:blipFill>
          <a:blip r:embed="rId5"/>
          <a:stretch>
            <a:fillRect/>
          </a:stretch>
        </p:blipFill>
        <p:spPr>
          <a:xfrm>
            <a:off x="7790180" y="3429000"/>
            <a:ext cx="3388360" cy="2199005"/>
          </a:xfrm>
          <a:prstGeom prst="rect">
            <a:avLst/>
          </a:prstGeom>
        </p:spPr>
      </p:pic>
      <p:pic>
        <p:nvPicPr>
          <p:cNvPr id="9" name="Picture 8"/>
          <p:cNvPicPr>
            <a:picLocks noChangeAspect="1"/>
          </p:cNvPicPr>
          <p:nvPr/>
        </p:nvPicPr>
        <p:blipFill>
          <a:blip r:embed="rId6"/>
          <a:stretch>
            <a:fillRect/>
          </a:stretch>
        </p:blipFill>
        <p:spPr>
          <a:xfrm>
            <a:off x="3933190" y="3401011"/>
            <a:ext cx="3086100" cy="2183130"/>
          </a:xfrm>
          <a:prstGeom prst="rect">
            <a:avLst/>
          </a:prstGeom>
        </p:spPr>
      </p:pic>
      <p:pic>
        <p:nvPicPr>
          <p:cNvPr id="10" name="Picture 9"/>
          <p:cNvPicPr>
            <a:picLocks noChangeAspect="1"/>
          </p:cNvPicPr>
          <p:nvPr/>
        </p:nvPicPr>
        <p:blipFill>
          <a:blip r:embed="rId7"/>
          <a:stretch>
            <a:fillRect/>
          </a:stretch>
        </p:blipFill>
        <p:spPr>
          <a:xfrm>
            <a:off x="212090" y="3429000"/>
            <a:ext cx="3011805" cy="2124075"/>
          </a:xfrm>
          <a:prstGeom prst="rect">
            <a:avLst/>
          </a:prstGeom>
        </p:spPr>
      </p:pic>
      <p:cxnSp>
        <p:nvCxnSpPr>
          <p:cNvPr id="11" name="Straight Arrow Connector 10"/>
          <p:cNvCxnSpPr>
            <a:cxnSpLocks/>
          </p:cNvCxnSpPr>
          <p:nvPr/>
        </p:nvCxnSpPr>
        <p:spPr>
          <a:xfrm>
            <a:off x="7225096" y="2159952"/>
            <a:ext cx="489585" cy="10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a:cxnSpLocks/>
            <a:stCxn id="7" idx="2"/>
          </p:cNvCxnSpPr>
          <p:nvPr/>
        </p:nvCxnSpPr>
        <p:spPr>
          <a:xfrm flipH="1">
            <a:off x="9545955" y="3100826"/>
            <a:ext cx="44066" cy="2717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a:stCxn id="8" idx="1"/>
            <a:endCxn id="9" idx="3"/>
          </p:cNvCxnSpPr>
          <p:nvPr/>
        </p:nvCxnSpPr>
        <p:spPr>
          <a:xfrm flipH="1" flipV="1">
            <a:off x="7019290" y="4492576"/>
            <a:ext cx="770890" cy="3592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9" idx="1"/>
            <a:endCxn id="10" idx="3"/>
          </p:cNvCxnSpPr>
          <p:nvPr/>
        </p:nvCxnSpPr>
        <p:spPr>
          <a:xfrm flipH="1" flipV="1">
            <a:off x="3223895" y="4491038"/>
            <a:ext cx="709295" cy="153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Text Box 15"/>
          <p:cNvSpPr txBox="1"/>
          <p:nvPr/>
        </p:nvSpPr>
        <p:spPr>
          <a:xfrm>
            <a:off x="212090" y="5765164"/>
            <a:ext cx="11829855" cy="980261"/>
          </a:xfrm>
          <a:prstGeom prst="rect">
            <a:avLst/>
          </a:prstGeom>
          <a:noFill/>
        </p:spPr>
        <p:txBody>
          <a:bodyPr wrap="square" rtlCol="0">
            <a:noAutofit/>
          </a:bodyPr>
          <a:lstStyle/>
          <a:p>
            <a:r>
              <a:rPr lang="en-US" dirty="0">
                <a:latin typeface="Comic Sans MS" panose="030F0702030302020204" pitchFamily="66" charset="0"/>
              </a:rPr>
              <a:t>So here we conclude that making locally optimal greedy choices don't always gives us the globally , so when we need to use</a:t>
            </a:r>
          </a:p>
          <a:p>
            <a:r>
              <a:rPr lang="en-US" dirty="0">
                <a:latin typeface="Comic Sans MS" panose="030F0702030302020204" pitchFamily="66" charset="0"/>
              </a:rPr>
              <a:t>greedy methods. Greedy choice property and optimal substructure. </a:t>
            </a:r>
          </a:p>
        </p:txBody>
      </p:sp>
      <p:sp>
        <p:nvSpPr>
          <p:cNvPr id="22" name="TextBox 21">
            <a:extLst>
              <a:ext uri="{FF2B5EF4-FFF2-40B4-BE49-F238E27FC236}">
                <a16:creationId xmlns:a16="http://schemas.microsoft.com/office/drawing/2014/main" id="{F7CE8310-7362-4DFE-BD65-920185C17597}"/>
              </a:ext>
            </a:extLst>
          </p:cNvPr>
          <p:cNvSpPr txBox="1"/>
          <p:nvPr/>
        </p:nvSpPr>
        <p:spPr>
          <a:xfrm>
            <a:off x="464234" y="257713"/>
            <a:ext cx="11394831"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Showing example how algorithm makes locally optimal choices ending at non -optimal solution.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E366F9-E9DD-43AA-A393-D719816A7AEF}"/>
              </a:ext>
            </a:extLst>
          </p:cNvPr>
          <p:cNvPicPr>
            <a:picLocks noChangeAspect="1"/>
          </p:cNvPicPr>
          <p:nvPr/>
        </p:nvPicPr>
        <p:blipFill>
          <a:blip r:embed="rId2"/>
          <a:stretch>
            <a:fillRect/>
          </a:stretch>
        </p:blipFill>
        <p:spPr>
          <a:xfrm>
            <a:off x="601980" y="3260187"/>
            <a:ext cx="5981701" cy="3084634"/>
          </a:xfrm>
          <a:prstGeom prst="rect">
            <a:avLst/>
          </a:prstGeom>
        </p:spPr>
      </p:pic>
      <p:pic>
        <p:nvPicPr>
          <p:cNvPr id="5" name="Picture 4">
            <a:extLst>
              <a:ext uri="{FF2B5EF4-FFF2-40B4-BE49-F238E27FC236}">
                <a16:creationId xmlns:a16="http://schemas.microsoft.com/office/drawing/2014/main" id="{EC48A061-B615-4F89-ACC8-131364C05FB4}"/>
              </a:ext>
            </a:extLst>
          </p:cNvPr>
          <p:cNvPicPr>
            <a:picLocks noChangeAspect="1"/>
          </p:cNvPicPr>
          <p:nvPr/>
        </p:nvPicPr>
        <p:blipFill>
          <a:blip r:embed="rId3"/>
          <a:stretch>
            <a:fillRect/>
          </a:stretch>
        </p:blipFill>
        <p:spPr>
          <a:xfrm>
            <a:off x="7195156" y="0"/>
            <a:ext cx="5145024" cy="6858000"/>
          </a:xfrm>
          <a:prstGeom prst="rect">
            <a:avLst/>
          </a:prstGeom>
        </p:spPr>
      </p:pic>
      <p:sp>
        <p:nvSpPr>
          <p:cNvPr id="7" name="TextBox 6">
            <a:extLst>
              <a:ext uri="{FF2B5EF4-FFF2-40B4-BE49-F238E27FC236}">
                <a16:creationId xmlns:a16="http://schemas.microsoft.com/office/drawing/2014/main" id="{5B49DC3C-F4C4-416B-8CF1-F93D1F4D66EC}"/>
              </a:ext>
            </a:extLst>
          </p:cNvPr>
          <p:cNvSpPr txBox="1"/>
          <p:nvPr/>
        </p:nvSpPr>
        <p:spPr>
          <a:xfrm>
            <a:off x="256736" y="0"/>
            <a:ext cx="6168682" cy="646331"/>
          </a:xfrm>
          <a:prstGeom prst="rect">
            <a:avLst/>
          </a:prstGeom>
          <a:noFill/>
        </p:spPr>
        <p:txBody>
          <a:bodyPr wrap="square">
            <a:spAutoFit/>
          </a:bodyPr>
          <a:lstStyle/>
          <a:p>
            <a:r>
              <a:rPr kumimoji="0" lang="en-US" sz="3600" b="0" i="0" u="none" strike="noStrike" kern="1200" cap="none" spc="0" normalizeH="0" baseline="0" noProof="0" dirty="0">
                <a:ln>
                  <a:solidFill>
                    <a:schemeClr val="tx1"/>
                  </a:solidFill>
                </a:ln>
                <a:solidFill>
                  <a:srgbClr val="00B050"/>
                </a:solidFill>
                <a:effectLst/>
                <a:uLnTx/>
                <a:uFillTx/>
                <a:latin typeface="Aharoni" panose="02010803020104030203" pitchFamily="2" charset="-79"/>
                <a:ea typeface="SimSun"/>
                <a:cs typeface="Aharoni" panose="02010803020104030203" pitchFamily="2" charset="-79"/>
                <a:sym typeface="+mn-ea"/>
              </a:rPr>
              <a:t>DECISION TREE </a:t>
            </a:r>
            <a:endParaRPr lang="en-IN" dirty="0">
              <a:ln>
                <a:solidFill>
                  <a:schemeClr val="tx1"/>
                </a:solidFill>
              </a:ln>
              <a:solidFill>
                <a:srgbClr val="00B050"/>
              </a:solidFill>
            </a:endParaRPr>
          </a:p>
        </p:txBody>
      </p:sp>
      <p:sp>
        <p:nvSpPr>
          <p:cNvPr id="9" name="TextBox 8">
            <a:extLst>
              <a:ext uri="{FF2B5EF4-FFF2-40B4-BE49-F238E27FC236}">
                <a16:creationId xmlns:a16="http://schemas.microsoft.com/office/drawing/2014/main" id="{96BB40ED-61DB-43C1-A930-10D7C85925A1}"/>
              </a:ext>
            </a:extLst>
          </p:cNvPr>
          <p:cNvSpPr txBox="1"/>
          <p:nvPr/>
        </p:nvSpPr>
        <p:spPr>
          <a:xfrm>
            <a:off x="256736" y="845263"/>
            <a:ext cx="6168682" cy="2215991"/>
          </a:xfrm>
          <a:prstGeom prst="rect">
            <a:avLst/>
          </a:prstGeom>
          <a:noFill/>
        </p:spPr>
        <p:txBody>
          <a:bodyPr wrap="square">
            <a:spAutoFit/>
          </a:bodyPr>
          <a:lstStyle/>
          <a:p>
            <a:r>
              <a:rPr lang="en-GB" sz="2000" dirty="0">
                <a:latin typeface="Comic Sans MS" panose="030F0702030302020204" pitchFamily="66" charset="0"/>
              </a:rPr>
              <a:t>A decision tree is a non-parametric supervised learning algorithm, which is utilized for both classification and regression tasks. It has a hierarchical, tree structure, which consists of a root node, branches, internal nodes and leaf nodes.</a:t>
            </a:r>
          </a:p>
          <a:p>
            <a:endParaRPr lang="en-GB" dirty="0"/>
          </a:p>
        </p:txBody>
      </p:sp>
    </p:spTree>
    <p:extLst>
      <p:ext uri="{BB962C8B-B14F-4D97-AF65-F5344CB8AC3E}">
        <p14:creationId xmlns:p14="http://schemas.microsoft.com/office/powerpoint/2010/main" val="130513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175"/>
            <a:ext cx="7047912" cy="1174750"/>
          </a:xfrm>
        </p:spPr>
        <p:txBody>
          <a:bodyPr/>
          <a:lstStyle/>
          <a:p>
            <a:r>
              <a:rPr lang="en-US" dirty="0">
                <a:latin typeface="Aharoni" panose="02010803020104030203" pitchFamily="2" charset="-79"/>
                <a:cs typeface="Aharoni" panose="02010803020104030203" pitchFamily="2" charset="-79"/>
                <a:sym typeface="+mn-ea"/>
              </a:rPr>
              <a:t>DECISION TREE WITH EXAMPLE</a:t>
            </a:r>
            <a:r>
              <a:rPr lang="en-US" dirty="0">
                <a:latin typeface="Aharoni" panose="02010803020104030203" pitchFamily="2" charset="-79"/>
                <a:cs typeface="Aharoni" panose="02010803020104030203" pitchFamily="2" charset="-79"/>
              </a:rPr>
              <a:t> </a:t>
            </a:r>
          </a:p>
        </p:txBody>
      </p:sp>
      <p:sp>
        <p:nvSpPr>
          <p:cNvPr id="3" name="Content Placeholder 2"/>
          <p:cNvSpPr>
            <a:spLocks noGrp="1"/>
          </p:cNvSpPr>
          <p:nvPr>
            <p:ph idx="1"/>
          </p:nvPr>
        </p:nvSpPr>
        <p:spPr>
          <a:xfrm>
            <a:off x="0" y="1174750"/>
            <a:ext cx="6935372" cy="2254250"/>
          </a:xfrm>
        </p:spPr>
        <p:txBody>
          <a:bodyPr/>
          <a:lstStyle/>
          <a:p>
            <a:pPr marL="0" indent="0">
              <a:buNone/>
            </a:pPr>
            <a:endParaRPr lang="en-US" sz="2000" dirty="0">
              <a:latin typeface="Comic Sans MS" panose="030F0702030302020204" pitchFamily="66" charset="0"/>
            </a:endParaRPr>
          </a:p>
          <a:p>
            <a:pPr marL="0" indent="0">
              <a:buNone/>
            </a:pPr>
            <a:endParaRPr lang="en-US" sz="2000" dirty="0"/>
          </a:p>
        </p:txBody>
      </p:sp>
      <p:pic>
        <p:nvPicPr>
          <p:cNvPr id="9" name="Picture 8">
            <a:extLst>
              <a:ext uri="{FF2B5EF4-FFF2-40B4-BE49-F238E27FC236}">
                <a16:creationId xmlns:a16="http://schemas.microsoft.com/office/drawing/2014/main" id="{A9D13409-60B3-40FB-AFF7-4B45736D687C}"/>
              </a:ext>
            </a:extLst>
          </p:cNvPr>
          <p:cNvPicPr>
            <a:picLocks noChangeAspect="1"/>
          </p:cNvPicPr>
          <p:nvPr/>
        </p:nvPicPr>
        <p:blipFill>
          <a:blip r:embed="rId2"/>
          <a:stretch>
            <a:fillRect/>
          </a:stretch>
        </p:blipFill>
        <p:spPr>
          <a:xfrm>
            <a:off x="3467686" y="1360279"/>
            <a:ext cx="6147581" cy="5241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041F94F7-617B-4F4E-BC8F-4FCD8F4E2076}"/>
              </a:ext>
            </a:extLst>
          </p:cNvPr>
          <p:cNvSpPr txBox="1"/>
          <p:nvPr/>
        </p:nvSpPr>
        <p:spPr>
          <a:xfrm>
            <a:off x="604910" y="829994"/>
            <a:ext cx="9537896" cy="400110"/>
          </a:xfrm>
          <a:prstGeom prst="rect">
            <a:avLst/>
          </a:prstGeom>
          <a:noFill/>
        </p:spPr>
        <p:txBody>
          <a:bodyPr wrap="square" rtlCol="0">
            <a:spAutoFit/>
          </a:bodyPr>
          <a:lstStyle/>
          <a:p>
            <a:r>
              <a:rPr lang="en-GB" sz="2000" dirty="0">
                <a:latin typeface="Comic Sans MS" panose="030F0702030302020204" pitchFamily="66" charset="0"/>
              </a:rPr>
              <a:t>OUTPUT OF THE DECISION TREE WILL BE BASED ON THE INPUT</a:t>
            </a:r>
            <a:endParaRPr lang="en-IN" sz="2000" dirty="0">
              <a:latin typeface="Comic Sans MS" panose="030F0702030302020204" pitchFamily="66" charset="0"/>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1861</Words>
  <Application>Microsoft Office PowerPoint</Application>
  <PresentationFormat>Widescreen</PresentationFormat>
  <Paragraphs>375</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Aharoni</vt:lpstr>
      <vt:lpstr>Algerian</vt:lpstr>
      <vt:lpstr>Arial</vt:lpstr>
      <vt:lpstr>Arial Black</vt:lpstr>
      <vt:lpstr>Calibri</vt:lpstr>
      <vt:lpstr>Comic Sans MS</vt:lpstr>
      <vt:lpstr>Cooper Black</vt:lpstr>
      <vt:lpstr>Wingdings</vt:lpstr>
      <vt:lpstr>Blue Waves</vt:lpstr>
      <vt:lpstr>PowerPoint Presentation</vt:lpstr>
      <vt:lpstr> SYNOPSIS </vt:lpstr>
      <vt:lpstr>          GREEDY ALGORITHM WITH EXAMPLE. </vt:lpstr>
      <vt:lpstr>                Example of greedy algorithm </vt:lpstr>
      <vt:lpstr>                               Greedy idea </vt:lpstr>
      <vt:lpstr>Pros and cons of greedy algorithm</vt:lpstr>
      <vt:lpstr>PowerPoint Presentation</vt:lpstr>
      <vt:lpstr>PowerPoint Presentation</vt:lpstr>
      <vt:lpstr>DECISION TREE WITH EXAMPLE </vt:lpstr>
      <vt:lpstr>   HOW DECISION TREE USE GREEDY ALGORITHM</vt:lpstr>
      <vt:lpstr>Examples Problem</vt:lpstr>
      <vt:lpstr>APPLICATION OF DECISION TREE WITH GREEDY APPROACH</vt:lpstr>
      <vt:lpstr>CART(Classification and Regression tree )</vt:lpstr>
      <vt:lpstr>APPLICATION EXPLANATION WITH CART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Tables</vt:lpstr>
      <vt:lpstr>                  Gini Index calculations</vt:lpstr>
      <vt:lpstr>PowerPoint Presentation</vt:lpstr>
      <vt:lpstr>PowerPoint Presentation</vt:lpstr>
      <vt:lpstr>                              Overall tree</vt:lpstr>
      <vt:lpstr> Real life application of cart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GREEDY ALGORITHM FOR DECISION TREES WITH HYPOTHESES</dc:title>
  <dc:creator>Siranjeev</dc:creator>
  <cp:lastModifiedBy>Pooja Mougli</cp:lastModifiedBy>
  <cp:revision>16</cp:revision>
  <dcterms:created xsi:type="dcterms:W3CDTF">2023-11-29T20:00:41Z</dcterms:created>
  <dcterms:modified xsi:type="dcterms:W3CDTF">2023-12-03T21:42:10Z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1AAB6FDCBFE84C7886AB7D954E31A47A_11</vt:lpwstr>
  </property>
  <property fmtid="{D5CDD505-2E9C-101B-9397-08002B2CF9AE}" pid="3" name="KSOProductBuildVer">
    <vt:lpwstr>1033-12.2.0.13306</vt:lpwstr>
  </property>
</Properties>
</file>